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2"/>
  </p:notesMasterIdLst>
  <p:sldIdLst>
    <p:sldId id="256" r:id="rId2"/>
    <p:sldId id="604" r:id="rId3"/>
    <p:sldId id="605" r:id="rId4"/>
    <p:sldId id="606" r:id="rId5"/>
    <p:sldId id="607" r:id="rId6"/>
    <p:sldId id="608" r:id="rId7"/>
    <p:sldId id="611" r:id="rId8"/>
    <p:sldId id="609" r:id="rId9"/>
    <p:sldId id="679" r:id="rId10"/>
    <p:sldId id="684" r:id="rId11"/>
    <p:sldId id="427" r:id="rId12"/>
    <p:sldId id="612" r:id="rId13"/>
    <p:sldId id="613" r:id="rId14"/>
    <p:sldId id="614" r:id="rId15"/>
    <p:sldId id="615" r:id="rId16"/>
    <p:sldId id="616" r:id="rId17"/>
    <p:sldId id="630" r:id="rId18"/>
    <p:sldId id="671" r:id="rId19"/>
    <p:sldId id="672" r:id="rId20"/>
    <p:sldId id="631" r:id="rId21"/>
    <p:sldId id="617" r:id="rId22"/>
    <p:sldId id="618" r:id="rId23"/>
    <p:sldId id="619" r:id="rId24"/>
    <p:sldId id="620" r:id="rId25"/>
    <p:sldId id="621" r:id="rId26"/>
    <p:sldId id="628" r:id="rId27"/>
    <p:sldId id="622" r:id="rId28"/>
    <p:sldId id="623" r:id="rId29"/>
    <p:sldId id="624" r:id="rId30"/>
    <p:sldId id="625" r:id="rId31"/>
    <p:sldId id="626" r:id="rId32"/>
    <p:sldId id="627" r:id="rId33"/>
    <p:sldId id="629" r:id="rId34"/>
    <p:sldId id="632" r:id="rId35"/>
    <p:sldId id="633" r:id="rId36"/>
    <p:sldId id="634" r:id="rId37"/>
    <p:sldId id="635" r:id="rId38"/>
    <p:sldId id="636" r:id="rId39"/>
    <p:sldId id="637" r:id="rId40"/>
    <p:sldId id="641" r:id="rId41"/>
    <p:sldId id="484" r:id="rId42"/>
    <p:sldId id="643" r:id="rId43"/>
    <p:sldId id="644" r:id="rId44"/>
    <p:sldId id="645" r:id="rId45"/>
    <p:sldId id="642" r:id="rId46"/>
    <p:sldId id="646" r:id="rId47"/>
    <p:sldId id="647" r:id="rId48"/>
    <p:sldId id="648" r:id="rId49"/>
    <p:sldId id="649" r:id="rId50"/>
    <p:sldId id="650"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24" userDrawn="1">
          <p15:clr>
            <a:srgbClr val="A4A3A4"/>
          </p15:clr>
        </p15:guide>
        <p15:guide id="2" pos="38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411"/>
    <p:restoredTop sz="96405"/>
  </p:normalViewPr>
  <p:slideViewPr>
    <p:cSldViewPr snapToGrid="0" snapToObjects="1">
      <p:cViewPr varScale="1">
        <p:scale>
          <a:sx n="131" d="100"/>
          <a:sy n="131" d="100"/>
        </p:scale>
        <p:origin x="640" y="184"/>
      </p:cViewPr>
      <p:guideLst>
        <p:guide orient="horz" pos="2424"/>
        <p:guide pos="3864"/>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eg>
</file>

<file path=ppt/media/image2.jpeg>
</file>

<file path=ppt/media/image3.jpeg>
</file>

<file path=ppt/media/image4.png>
</file>

<file path=ppt/media/image5.tiff>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45D4BB-C412-2E4B-9EDF-7192BB55DF9F}" type="datetimeFigureOut">
              <a:rPr lang="en-US" smtClean="0"/>
              <a:pPr/>
              <a:t>3/1/23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D7E26E-6141-854C-8D8C-D812CC839D45}" type="slidenum">
              <a:rPr lang="en-US" smtClean="0"/>
              <a:pPr/>
              <a:t>‹#›</a:t>
            </a:fld>
            <a:endParaRPr lang="en-US" dirty="0"/>
          </a:p>
        </p:txBody>
      </p:sp>
    </p:spTree>
    <p:extLst>
      <p:ext uri="{BB962C8B-B14F-4D97-AF65-F5344CB8AC3E}">
        <p14:creationId xmlns:p14="http://schemas.microsoft.com/office/powerpoint/2010/main" val="14984761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about history.</a:t>
            </a:r>
          </a:p>
          <a:p>
            <a:endParaRPr lang="en-US" dirty="0"/>
          </a:p>
          <a:p>
            <a:r>
              <a:rPr lang="en-US" dirty="0"/>
              <a:t>California State Railroad Museum – 1976 - docents worked on original steam engines.  </a:t>
            </a:r>
          </a:p>
        </p:txBody>
      </p:sp>
      <p:sp>
        <p:nvSpPr>
          <p:cNvPr id="4" name="Slide Number Placeholder 3"/>
          <p:cNvSpPr>
            <a:spLocks noGrp="1"/>
          </p:cNvSpPr>
          <p:nvPr>
            <p:ph type="sldNum" sz="quarter" idx="5"/>
          </p:nvPr>
        </p:nvSpPr>
        <p:spPr/>
        <p:txBody>
          <a:bodyPr/>
          <a:lstStyle/>
          <a:p>
            <a:fld id="{2AD7E26E-6141-854C-8D8C-D812CC839D45}" type="slidenum">
              <a:rPr lang="en-US" smtClean="0"/>
              <a:pPr/>
              <a:t>1</a:t>
            </a:fld>
            <a:endParaRPr lang="en-US" dirty="0"/>
          </a:p>
        </p:txBody>
      </p:sp>
    </p:spTree>
    <p:extLst>
      <p:ext uri="{BB962C8B-B14F-4D97-AF65-F5344CB8AC3E}">
        <p14:creationId xmlns:p14="http://schemas.microsoft.com/office/powerpoint/2010/main" val="1257793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E5B05-68FD-2C4F-8750-9E0690CEC1E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29470AE-65A4-4A4D-92E9-5FB173DD2B13}"/>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24E3D25-CA32-3546-B211-0FA45E1DC4B6}"/>
              </a:ext>
            </a:extLst>
          </p:cNvPr>
          <p:cNvSpPr>
            <a:spLocks noGrp="1"/>
          </p:cNvSpPr>
          <p:nvPr>
            <p:ph type="dt" sz="half" idx="10"/>
          </p:nvPr>
        </p:nvSpPr>
        <p:spPr>
          <a:xfrm>
            <a:off x="838200" y="6356350"/>
            <a:ext cx="2743200" cy="365125"/>
          </a:xfrm>
          <a:prstGeom prst="rect">
            <a:avLst/>
          </a:prstGeom>
        </p:spPr>
        <p:txBody>
          <a:bodyPr/>
          <a:lstStyle/>
          <a:p>
            <a:r>
              <a:rPr lang="en-US" dirty="0"/>
              <a:t>CMPE 220</a:t>
            </a:r>
          </a:p>
        </p:txBody>
      </p:sp>
      <p:sp>
        <p:nvSpPr>
          <p:cNvPr id="5" name="Footer Placeholder 4">
            <a:extLst>
              <a:ext uri="{FF2B5EF4-FFF2-40B4-BE49-F238E27FC236}">
                <a16:creationId xmlns:a16="http://schemas.microsoft.com/office/drawing/2014/main" id="{38C2148A-1A48-FE47-8363-BFFEB9E079B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6ECEAE1-AE4C-3B40-9164-97AF14917151}"/>
              </a:ext>
            </a:extLst>
          </p:cNvPr>
          <p:cNvSpPr>
            <a:spLocks noGrp="1"/>
          </p:cNvSpPr>
          <p:nvPr>
            <p:ph type="sldNum" sz="quarter" idx="12"/>
          </p:nvPr>
        </p:nvSpPr>
        <p:spPr>
          <a:xfrm>
            <a:off x="8610600" y="6356350"/>
            <a:ext cx="2743200" cy="365125"/>
          </a:xfrm>
          <a:prstGeom prst="rect">
            <a:avLst/>
          </a:prstGeom>
        </p:spPr>
        <p:txBody>
          <a:bodyPr/>
          <a:lstStyle/>
          <a:p>
            <a:fld id="{FCFF2910-D1F1-314D-A8F2-476646A55ABA}" type="slidenum">
              <a:rPr lang="en-US" smtClean="0"/>
              <a:pPr/>
              <a:t>‹#›</a:t>
            </a:fld>
            <a:endParaRPr lang="en-US" dirty="0"/>
          </a:p>
        </p:txBody>
      </p:sp>
    </p:spTree>
    <p:extLst>
      <p:ext uri="{BB962C8B-B14F-4D97-AF65-F5344CB8AC3E}">
        <p14:creationId xmlns:p14="http://schemas.microsoft.com/office/powerpoint/2010/main" val="2571527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F645D-EDE6-3946-BB11-5F377D755FD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8558F36-3695-4E48-9423-C4CCFA491107}"/>
              </a:ext>
            </a:extLst>
          </p:cNvPr>
          <p:cNvSpPr>
            <a:spLocks noGrp="1"/>
          </p:cNvSpPr>
          <p:nvPr>
            <p:ph type="body" orient="vert" idx="1"/>
          </p:nvPr>
        </p:nvSpPr>
        <p:spPr>
          <a:xfrm>
            <a:off x="838200" y="1238996"/>
            <a:ext cx="10515600" cy="483129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673CF7-19B4-8D48-9DFC-DDD295F09FAC}"/>
              </a:ext>
            </a:extLst>
          </p:cNvPr>
          <p:cNvSpPr>
            <a:spLocks noGrp="1"/>
          </p:cNvSpPr>
          <p:nvPr>
            <p:ph type="dt" sz="half" idx="10"/>
          </p:nvPr>
        </p:nvSpPr>
        <p:spPr>
          <a:xfrm>
            <a:off x="838200" y="6356350"/>
            <a:ext cx="2743200" cy="365125"/>
          </a:xfrm>
          <a:prstGeom prst="rect">
            <a:avLst/>
          </a:prstGeom>
        </p:spPr>
        <p:txBody>
          <a:bodyPr/>
          <a:lstStyle>
            <a:lvl1pPr>
              <a:defRPr/>
            </a:lvl1pPr>
          </a:lstStyle>
          <a:p>
            <a:r>
              <a:rPr lang="en-US" dirty="0"/>
              <a:t>CMPE 220</a:t>
            </a:r>
          </a:p>
        </p:txBody>
      </p:sp>
      <p:sp>
        <p:nvSpPr>
          <p:cNvPr id="5" name="Footer Placeholder 4">
            <a:extLst>
              <a:ext uri="{FF2B5EF4-FFF2-40B4-BE49-F238E27FC236}">
                <a16:creationId xmlns:a16="http://schemas.microsoft.com/office/drawing/2014/main" id="{FC233B15-81A0-5848-B881-AFDA7468A32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7578402-E746-6A40-B7EF-E9F70F61E258}"/>
              </a:ext>
            </a:extLst>
          </p:cNvPr>
          <p:cNvSpPr>
            <a:spLocks noGrp="1"/>
          </p:cNvSpPr>
          <p:nvPr>
            <p:ph type="sldNum" sz="quarter" idx="12"/>
          </p:nvPr>
        </p:nvSpPr>
        <p:spPr>
          <a:xfrm>
            <a:off x="8610600" y="6356350"/>
            <a:ext cx="2743200" cy="365125"/>
          </a:xfrm>
          <a:prstGeom prst="rect">
            <a:avLst/>
          </a:prstGeom>
        </p:spPr>
        <p:txBody>
          <a:bodyPr/>
          <a:lstStyle/>
          <a:p>
            <a:fld id="{FCFF2910-D1F1-314D-A8F2-476646A55ABA}" type="slidenum">
              <a:rPr lang="en-US" smtClean="0"/>
              <a:pPr/>
              <a:t>‹#›</a:t>
            </a:fld>
            <a:endParaRPr lang="en-US" dirty="0"/>
          </a:p>
        </p:txBody>
      </p:sp>
    </p:spTree>
    <p:extLst>
      <p:ext uri="{BB962C8B-B14F-4D97-AF65-F5344CB8AC3E}">
        <p14:creationId xmlns:p14="http://schemas.microsoft.com/office/powerpoint/2010/main" val="20550642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29D173B-DD3B-A346-BDF7-87ACD3F767B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5EC63DF-B61D-A348-B9FC-7573F9AAA89A}"/>
              </a:ext>
            </a:extLst>
          </p:cNvPr>
          <p:cNvSpPr>
            <a:spLocks noGrp="1"/>
          </p:cNvSpPr>
          <p:nvPr>
            <p:ph type="body" orient="vert" idx="1"/>
          </p:nvPr>
        </p:nvSpPr>
        <p:spPr>
          <a:xfrm>
            <a:off x="838200" y="365125"/>
            <a:ext cx="7734300" cy="58118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96A704-911F-9B48-B58F-851E08B787BA}"/>
              </a:ext>
            </a:extLst>
          </p:cNvPr>
          <p:cNvSpPr>
            <a:spLocks noGrp="1"/>
          </p:cNvSpPr>
          <p:nvPr>
            <p:ph type="dt" sz="half" idx="10"/>
          </p:nvPr>
        </p:nvSpPr>
        <p:spPr>
          <a:xfrm>
            <a:off x="838200" y="6356350"/>
            <a:ext cx="2743200" cy="365125"/>
          </a:xfrm>
          <a:prstGeom prst="rect">
            <a:avLst/>
          </a:prstGeom>
        </p:spPr>
        <p:txBody>
          <a:bodyPr/>
          <a:lstStyle>
            <a:lvl1pPr>
              <a:defRPr/>
            </a:lvl1pPr>
          </a:lstStyle>
          <a:p>
            <a:r>
              <a:rPr lang="en-US" dirty="0"/>
              <a:t>CMPE 220</a:t>
            </a:r>
          </a:p>
        </p:txBody>
      </p:sp>
      <p:sp>
        <p:nvSpPr>
          <p:cNvPr id="5" name="Footer Placeholder 4">
            <a:extLst>
              <a:ext uri="{FF2B5EF4-FFF2-40B4-BE49-F238E27FC236}">
                <a16:creationId xmlns:a16="http://schemas.microsoft.com/office/drawing/2014/main" id="{A835B21E-8CCE-7E42-9108-7C687A9CFC5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E1A4832-59C5-0343-913A-CBBA5114FAF3}"/>
              </a:ext>
            </a:extLst>
          </p:cNvPr>
          <p:cNvSpPr>
            <a:spLocks noGrp="1"/>
          </p:cNvSpPr>
          <p:nvPr>
            <p:ph type="sldNum" sz="quarter" idx="12"/>
          </p:nvPr>
        </p:nvSpPr>
        <p:spPr>
          <a:xfrm>
            <a:off x="8610600" y="6356350"/>
            <a:ext cx="2743200" cy="365125"/>
          </a:xfrm>
          <a:prstGeom prst="rect">
            <a:avLst/>
          </a:prstGeom>
        </p:spPr>
        <p:txBody>
          <a:bodyPr/>
          <a:lstStyle/>
          <a:p>
            <a:fld id="{FCFF2910-D1F1-314D-A8F2-476646A55ABA}" type="slidenum">
              <a:rPr lang="en-US" smtClean="0"/>
              <a:pPr/>
              <a:t>‹#›</a:t>
            </a:fld>
            <a:endParaRPr lang="en-US" dirty="0"/>
          </a:p>
        </p:txBody>
      </p:sp>
    </p:spTree>
    <p:extLst>
      <p:ext uri="{BB962C8B-B14F-4D97-AF65-F5344CB8AC3E}">
        <p14:creationId xmlns:p14="http://schemas.microsoft.com/office/powerpoint/2010/main" val="2307082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B138-0814-5C46-A170-43283814DC9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8F3E5A-5DF7-A04B-92D8-E0857DCF7519}"/>
              </a:ext>
            </a:extLst>
          </p:cNvPr>
          <p:cNvSpPr>
            <a:spLocks noGrp="1"/>
          </p:cNvSpPr>
          <p:nvPr>
            <p:ph idx="1"/>
          </p:nvPr>
        </p:nvSpPr>
        <p:spPr>
          <a:xfrm>
            <a:off x="838200" y="1238996"/>
            <a:ext cx="10515600" cy="483129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263E14-94CD-3D43-8961-C301361023EC}"/>
              </a:ext>
            </a:extLst>
          </p:cNvPr>
          <p:cNvSpPr>
            <a:spLocks noGrp="1"/>
          </p:cNvSpPr>
          <p:nvPr>
            <p:ph type="dt" sz="half" idx="10"/>
          </p:nvPr>
        </p:nvSpPr>
        <p:spPr>
          <a:xfrm>
            <a:off x="838200" y="6356350"/>
            <a:ext cx="2743200" cy="365125"/>
          </a:xfrm>
          <a:prstGeom prst="rect">
            <a:avLst/>
          </a:prstGeom>
        </p:spPr>
        <p:txBody>
          <a:bodyPr/>
          <a:lstStyle/>
          <a:p>
            <a:r>
              <a:rPr lang="en-US" dirty="0"/>
              <a:t>CMPE 220</a:t>
            </a:r>
          </a:p>
        </p:txBody>
      </p:sp>
      <p:sp>
        <p:nvSpPr>
          <p:cNvPr id="5" name="Footer Placeholder 4">
            <a:extLst>
              <a:ext uri="{FF2B5EF4-FFF2-40B4-BE49-F238E27FC236}">
                <a16:creationId xmlns:a16="http://schemas.microsoft.com/office/drawing/2014/main" id="{92003C0A-8889-8D4E-B816-C7A7EEE2F61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CADD6DB-BD57-1E4E-B959-EB19E12B7F5A}"/>
              </a:ext>
            </a:extLst>
          </p:cNvPr>
          <p:cNvSpPr>
            <a:spLocks noGrp="1"/>
          </p:cNvSpPr>
          <p:nvPr>
            <p:ph type="sldNum" sz="quarter" idx="12"/>
          </p:nvPr>
        </p:nvSpPr>
        <p:spPr>
          <a:xfrm>
            <a:off x="8610600" y="6356350"/>
            <a:ext cx="2743200" cy="365125"/>
          </a:xfrm>
          <a:prstGeom prst="rect">
            <a:avLst/>
          </a:prstGeom>
        </p:spPr>
        <p:txBody>
          <a:bodyPr/>
          <a:lstStyle/>
          <a:p>
            <a:fld id="{FCFF2910-D1F1-314D-A8F2-476646A55ABA}" type="slidenum">
              <a:rPr lang="en-US" smtClean="0"/>
              <a:pPr/>
              <a:t>‹#›</a:t>
            </a:fld>
            <a:endParaRPr lang="en-US" dirty="0"/>
          </a:p>
        </p:txBody>
      </p:sp>
    </p:spTree>
    <p:extLst>
      <p:ext uri="{BB962C8B-B14F-4D97-AF65-F5344CB8AC3E}">
        <p14:creationId xmlns:p14="http://schemas.microsoft.com/office/powerpoint/2010/main" val="32728435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CC13F-A412-3340-A369-2D43DCDCA96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EDC3288-9671-C34A-8C3A-A58D178E7BE6}"/>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0A5BED2-E97A-C241-B796-8765D21541DE}"/>
              </a:ext>
            </a:extLst>
          </p:cNvPr>
          <p:cNvSpPr>
            <a:spLocks noGrp="1"/>
          </p:cNvSpPr>
          <p:nvPr>
            <p:ph type="dt" sz="half" idx="10"/>
          </p:nvPr>
        </p:nvSpPr>
        <p:spPr>
          <a:xfrm>
            <a:off x="838200" y="6356350"/>
            <a:ext cx="2743200" cy="365125"/>
          </a:xfrm>
          <a:prstGeom prst="rect">
            <a:avLst/>
          </a:prstGeom>
        </p:spPr>
        <p:txBody>
          <a:bodyPr/>
          <a:lstStyle>
            <a:lvl1pPr>
              <a:defRPr/>
            </a:lvl1pPr>
          </a:lstStyle>
          <a:p>
            <a:r>
              <a:rPr lang="en-US" dirty="0"/>
              <a:t>CMPE 220</a:t>
            </a:r>
          </a:p>
        </p:txBody>
      </p:sp>
      <p:sp>
        <p:nvSpPr>
          <p:cNvPr id="5" name="Footer Placeholder 4">
            <a:extLst>
              <a:ext uri="{FF2B5EF4-FFF2-40B4-BE49-F238E27FC236}">
                <a16:creationId xmlns:a16="http://schemas.microsoft.com/office/drawing/2014/main" id="{99904F1D-94E4-3F45-B231-547D43E5331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C4D8013-2C40-A14A-A71A-42AAE5D3914B}"/>
              </a:ext>
            </a:extLst>
          </p:cNvPr>
          <p:cNvSpPr>
            <a:spLocks noGrp="1"/>
          </p:cNvSpPr>
          <p:nvPr>
            <p:ph type="sldNum" sz="quarter" idx="12"/>
          </p:nvPr>
        </p:nvSpPr>
        <p:spPr>
          <a:xfrm>
            <a:off x="8610600" y="6356350"/>
            <a:ext cx="2743200" cy="365125"/>
          </a:xfrm>
          <a:prstGeom prst="rect">
            <a:avLst/>
          </a:prstGeom>
        </p:spPr>
        <p:txBody>
          <a:bodyPr/>
          <a:lstStyle/>
          <a:p>
            <a:fld id="{FCFF2910-D1F1-314D-A8F2-476646A55ABA}" type="slidenum">
              <a:rPr lang="en-US" smtClean="0"/>
              <a:pPr/>
              <a:t>‹#›</a:t>
            </a:fld>
            <a:endParaRPr lang="en-US" dirty="0"/>
          </a:p>
        </p:txBody>
      </p:sp>
    </p:spTree>
    <p:extLst>
      <p:ext uri="{BB962C8B-B14F-4D97-AF65-F5344CB8AC3E}">
        <p14:creationId xmlns:p14="http://schemas.microsoft.com/office/powerpoint/2010/main" val="7302411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1C90E-F403-D148-B911-B2C8447AE80E}"/>
              </a:ext>
            </a:extLst>
          </p:cNvPr>
          <p:cNvSpPr>
            <a:spLocks noGrp="1"/>
          </p:cNvSpPr>
          <p:nvPr>
            <p:ph type="title"/>
          </p:nvPr>
        </p:nvSpPr>
        <p:spPr>
          <a:xfrm>
            <a:off x="838200" y="12586"/>
            <a:ext cx="10515600" cy="1259462"/>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378151F0-173B-9F49-8FF6-A03DEBBAD4FA}"/>
              </a:ext>
            </a:extLst>
          </p:cNvPr>
          <p:cNvSpPr>
            <a:spLocks noGrp="1"/>
          </p:cNvSpPr>
          <p:nvPr>
            <p:ph sz="half" idx="1"/>
          </p:nvPr>
        </p:nvSpPr>
        <p:spPr>
          <a:xfrm>
            <a:off x="838200" y="1272047"/>
            <a:ext cx="5177010" cy="4886382"/>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3F44801-EA02-4947-8BB4-BA2962971A93}"/>
              </a:ext>
            </a:extLst>
          </p:cNvPr>
          <p:cNvSpPr>
            <a:spLocks noGrp="1"/>
          </p:cNvSpPr>
          <p:nvPr>
            <p:ph sz="half" idx="2"/>
          </p:nvPr>
        </p:nvSpPr>
        <p:spPr>
          <a:xfrm>
            <a:off x="6172200" y="1272047"/>
            <a:ext cx="5181600" cy="4886382"/>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F3453BB-97C2-4640-896F-37F7605FFB1A}"/>
              </a:ext>
            </a:extLst>
          </p:cNvPr>
          <p:cNvSpPr>
            <a:spLocks noGrp="1"/>
          </p:cNvSpPr>
          <p:nvPr>
            <p:ph type="dt" sz="half" idx="10"/>
          </p:nvPr>
        </p:nvSpPr>
        <p:spPr>
          <a:xfrm>
            <a:off x="838200" y="6356350"/>
            <a:ext cx="2743200" cy="365125"/>
          </a:xfrm>
          <a:prstGeom prst="rect">
            <a:avLst/>
          </a:prstGeom>
        </p:spPr>
        <p:txBody>
          <a:bodyPr/>
          <a:lstStyle/>
          <a:p>
            <a:r>
              <a:rPr lang="en-US" dirty="0"/>
              <a:t>CMPE 220</a:t>
            </a:r>
          </a:p>
        </p:txBody>
      </p:sp>
      <p:sp>
        <p:nvSpPr>
          <p:cNvPr id="6" name="Footer Placeholder 5">
            <a:extLst>
              <a:ext uri="{FF2B5EF4-FFF2-40B4-BE49-F238E27FC236}">
                <a16:creationId xmlns:a16="http://schemas.microsoft.com/office/drawing/2014/main" id="{53FD13FE-8C46-8343-ABE7-CB1F264C2B4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7AF1B09-F2DB-C041-BDC9-EA974F53D58E}"/>
              </a:ext>
            </a:extLst>
          </p:cNvPr>
          <p:cNvSpPr>
            <a:spLocks noGrp="1"/>
          </p:cNvSpPr>
          <p:nvPr>
            <p:ph type="sldNum" sz="quarter" idx="12"/>
          </p:nvPr>
        </p:nvSpPr>
        <p:spPr>
          <a:xfrm>
            <a:off x="8610600" y="6356350"/>
            <a:ext cx="2743200" cy="365125"/>
          </a:xfrm>
          <a:prstGeom prst="rect">
            <a:avLst/>
          </a:prstGeom>
        </p:spPr>
        <p:txBody>
          <a:bodyPr/>
          <a:lstStyle/>
          <a:p>
            <a:fld id="{FCFF2910-D1F1-314D-A8F2-476646A55ABA}" type="slidenum">
              <a:rPr lang="en-US" smtClean="0"/>
              <a:pPr/>
              <a:t>‹#›</a:t>
            </a:fld>
            <a:endParaRPr lang="en-US" dirty="0"/>
          </a:p>
        </p:txBody>
      </p:sp>
    </p:spTree>
    <p:extLst>
      <p:ext uri="{BB962C8B-B14F-4D97-AF65-F5344CB8AC3E}">
        <p14:creationId xmlns:p14="http://schemas.microsoft.com/office/powerpoint/2010/main" val="28157575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9B7BD5C-06DF-5B46-A0AB-120B8F48C8E5}"/>
              </a:ext>
            </a:extLst>
          </p:cNvPr>
          <p:cNvSpPr>
            <a:spLocks noGrp="1"/>
          </p:cNvSpPr>
          <p:nvPr>
            <p:ph type="body" idx="1"/>
          </p:nvPr>
        </p:nvSpPr>
        <p:spPr>
          <a:xfrm>
            <a:off x="839788" y="1316039"/>
            <a:ext cx="5157787" cy="512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09074CC9-6C91-074D-969B-E96A7EA641ED}"/>
              </a:ext>
            </a:extLst>
          </p:cNvPr>
          <p:cNvSpPr>
            <a:spLocks noGrp="1"/>
          </p:cNvSpPr>
          <p:nvPr>
            <p:ph sz="half" idx="2"/>
          </p:nvPr>
        </p:nvSpPr>
        <p:spPr>
          <a:xfrm>
            <a:off x="838200" y="1850836"/>
            <a:ext cx="5157787" cy="4159536"/>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8995CA6-EBA4-BA43-9E0D-8F01D6C42D16}"/>
              </a:ext>
            </a:extLst>
          </p:cNvPr>
          <p:cNvSpPr>
            <a:spLocks noGrp="1"/>
          </p:cNvSpPr>
          <p:nvPr>
            <p:ph type="body" sz="quarter" idx="3"/>
          </p:nvPr>
        </p:nvSpPr>
        <p:spPr>
          <a:xfrm>
            <a:off x="6172200" y="1316038"/>
            <a:ext cx="5183188" cy="512763"/>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98FEEB3D-B112-924C-823E-8D5BF87EA1E7}"/>
              </a:ext>
            </a:extLst>
          </p:cNvPr>
          <p:cNvSpPr>
            <a:spLocks noGrp="1"/>
          </p:cNvSpPr>
          <p:nvPr>
            <p:ph sz="quarter" idx="4"/>
          </p:nvPr>
        </p:nvSpPr>
        <p:spPr>
          <a:xfrm>
            <a:off x="6172200" y="1850834"/>
            <a:ext cx="5183188" cy="4159537"/>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12">
            <a:extLst>
              <a:ext uri="{FF2B5EF4-FFF2-40B4-BE49-F238E27FC236}">
                <a16:creationId xmlns:a16="http://schemas.microsoft.com/office/drawing/2014/main" id="{1CAAB9C9-8075-3241-8B08-009302888307}"/>
              </a:ext>
            </a:extLst>
          </p:cNvPr>
          <p:cNvSpPr>
            <a:spLocks noGrp="1"/>
          </p:cNvSpPr>
          <p:nvPr>
            <p:ph type="dt" sz="half" idx="10"/>
          </p:nvPr>
        </p:nvSpPr>
        <p:spPr/>
        <p:txBody>
          <a:bodyPr/>
          <a:lstStyle/>
          <a:p>
            <a:r>
              <a:rPr lang="en-US" dirty="0"/>
              <a:t>CMPE 220</a:t>
            </a:r>
          </a:p>
        </p:txBody>
      </p:sp>
      <p:sp>
        <p:nvSpPr>
          <p:cNvPr id="14" name="Footer Placeholder 13">
            <a:extLst>
              <a:ext uri="{FF2B5EF4-FFF2-40B4-BE49-F238E27FC236}">
                <a16:creationId xmlns:a16="http://schemas.microsoft.com/office/drawing/2014/main" id="{70A6981E-194C-D54B-BE12-41BEBF7559CB}"/>
              </a:ext>
            </a:extLst>
          </p:cNvPr>
          <p:cNvSpPr>
            <a:spLocks noGrp="1"/>
          </p:cNvSpPr>
          <p:nvPr>
            <p:ph type="ftr" sz="quarter" idx="11"/>
          </p:nvPr>
        </p:nvSpPr>
        <p:spPr/>
        <p:txBody>
          <a:bodyPr/>
          <a:lstStyle/>
          <a:p>
            <a:endParaRPr lang="en-US" dirty="0"/>
          </a:p>
        </p:txBody>
      </p:sp>
      <p:sp>
        <p:nvSpPr>
          <p:cNvPr id="15" name="Slide Number Placeholder 14">
            <a:extLst>
              <a:ext uri="{FF2B5EF4-FFF2-40B4-BE49-F238E27FC236}">
                <a16:creationId xmlns:a16="http://schemas.microsoft.com/office/drawing/2014/main" id="{FE9BC8EF-0B65-2E49-A34C-6C885BC5F068}"/>
              </a:ext>
            </a:extLst>
          </p:cNvPr>
          <p:cNvSpPr>
            <a:spLocks noGrp="1"/>
          </p:cNvSpPr>
          <p:nvPr>
            <p:ph type="sldNum" sz="quarter" idx="12"/>
          </p:nvPr>
        </p:nvSpPr>
        <p:spPr/>
        <p:txBody>
          <a:bodyPr/>
          <a:lstStyle/>
          <a:p>
            <a:fld id="{7A97A148-1E78-5C4A-A511-6A35F582419A}" type="slidenum">
              <a:rPr lang="en-US" smtClean="0"/>
              <a:pPr/>
              <a:t>‹#›</a:t>
            </a:fld>
            <a:endParaRPr lang="en-US" dirty="0"/>
          </a:p>
        </p:txBody>
      </p:sp>
      <p:sp>
        <p:nvSpPr>
          <p:cNvPr id="17" name="Title 16">
            <a:extLst>
              <a:ext uri="{FF2B5EF4-FFF2-40B4-BE49-F238E27FC236}">
                <a16:creationId xmlns:a16="http://schemas.microsoft.com/office/drawing/2014/main" id="{59FF794C-22F1-454B-89A6-6B4545AD6B5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606160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77ED8-D9C2-E340-A92A-71BACA555F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2032D2F-E5EE-DB46-B811-4E15E9757DD0}"/>
              </a:ext>
            </a:extLst>
          </p:cNvPr>
          <p:cNvSpPr>
            <a:spLocks noGrp="1"/>
          </p:cNvSpPr>
          <p:nvPr>
            <p:ph type="dt" sz="half" idx="10"/>
          </p:nvPr>
        </p:nvSpPr>
        <p:spPr>
          <a:xfrm>
            <a:off x="838200" y="6356350"/>
            <a:ext cx="2743200" cy="365125"/>
          </a:xfrm>
          <a:prstGeom prst="rect">
            <a:avLst/>
          </a:prstGeom>
        </p:spPr>
        <p:txBody>
          <a:bodyPr/>
          <a:lstStyle>
            <a:lvl1pPr>
              <a:defRPr/>
            </a:lvl1pPr>
          </a:lstStyle>
          <a:p>
            <a:r>
              <a:rPr lang="en-US" dirty="0"/>
              <a:t>CMPE 220</a:t>
            </a:r>
          </a:p>
        </p:txBody>
      </p:sp>
      <p:sp>
        <p:nvSpPr>
          <p:cNvPr id="4" name="Footer Placeholder 3">
            <a:extLst>
              <a:ext uri="{FF2B5EF4-FFF2-40B4-BE49-F238E27FC236}">
                <a16:creationId xmlns:a16="http://schemas.microsoft.com/office/drawing/2014/main" id="{7D68D39F-3BAE-C148-BF2C-5A2DE1CFA6F1}"/>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FF573D07-4E79-0E43-AE11-E89C6D24CC0D}"/>
              </a:ext>
            </a:extLst>
          </p:cNvPr>
          <p:cNvSpPr>
            <a:spLocks noGrp="1"/>
          </p:cNvSpPr>
          <p:nvPr>
            <p:ph type="sldNum" sz="quarter" idx="12"/>
          </p:nvPr>
        </p:nvSpPr>
        <p:spPr>
          <a:xfrm>
            <a:off x="8610600" y="6356350"/>
            <a:ext cx="2743200" cy="365125"/>
          </a:xfrm>
          <a:prstGeom prst="rect">
            <a:avLst/>
          </a:prstGeom>
        </p:spPr>
        <p:txBody>
          <a:bodyPr/>
          <a:lstStyle/>
          <a:p>
            <a:fld id="{FCFF2910-D1F1-314D-A8F2-476646A55ABA}" type="slidenum">
              <a:rPr lang="en-US" smtClean="0"/>
              <a:pPr/>
              <a:t>‹#›</a:t>
            </a:fld>
            <a:endParaRPr lang="en-US" dirty="0"/>
          </a:p>
        </p:txBody>
      </p:sp>
    </p:spTree>
    <p:extLst>
      <p:ext uri="{BB962C8B-B14F-4D97-AF65-F5344CB8AC3E}">
        <p14:creationId xmlns:p14="http://schemas.microsoft.com/office/powerpoint/2010/main" val="20448352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AEA5B9-CACD-654E-B4D2-91A1ED3927BC}"/>
              </a:ext>
            </a:extLst>
          </p:cNvPr>
          <p:cNvSpPr>
            <a:spLocks noGrp="1"/>
          </p:cNvSpPr>
          <p:nvPr>
            <p:ph type="dt" sz="half" idx="10"/>
          </p:nvPr>
        </p:nvSpPr>
        <p:spPr>
          <a:xfrm>
            <a:off x="838200" y="6356350"/>
            <a:ext cx="2743200" cy="365125"/>
          </a:xfrm>
          <a:prstGeom prst="rect">
            <a:avLst/>
          </a:prstGeom>
        </p:spPr>
        <p:txBody>
          <a:bodyPr/>
          <a:lstStyle/>
          <a:p>
            <a:r>
              <a:rPr lang="en-US" dirty="0"/>
              <a:t>CMPE 220</a:t>
            </a:r>
          </a:p>
        </p:txBody>
      </p:sp>
      <p:sp>
        <p:nvSpPr>
          <p:cNvPr id="3" name="Footer Placeholder 2">
            <a:extLst>
              <a:ext uri="{FF2B5EF4-FFF2-40B4-BE49-F238E27FC236}">
                <a16:creationId xmlns:a16="http://schemas.microsoft.com/office/drawing/2014/main" id="{D6F847C9-C68C-CD43-AAB9-543BCA22D10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15314D0-7E87-1240-8DAC-70E4075F8B06}"/>
              </a:ext>
            </a:extLst>
          </p:cNvPr>
          <p:cNvSpPr>
            <a:spLocks noGrp="1"/>
          </p:cNvSpPr>
          <p:nvPr>
            <p:ph type="sldNum" sz="quarter" idx="12"/>
          </p:nvPr>
        </p:nvSpPr>
        <p:spPr>
          <a:xfrm>
            <a:off x="8610600" y="6356350"/>
            <a:ext cx="2743200" cy="365125"/>
          </a:xfrm>
          <a:prstGeom prst="rect">
            <a:avLst/>
          </a:prstGeom>
        </p:spPr>
        <p:txBody>
          <a:bodyPr/>
          <a:lstStyle/>
          <a:p>
            <a:fld id="{FCFF2910-D1F1-314D-A8F2-476646A55ABA}" type="slidenum">
              <a:rPr lang="en-US" smtClean="0"/>
              <a:pPr/>
              <a:t>‹#›</a:t>
            </a:fld>
            <a:endParaRPr lang="en-US" dirty="0"/>
          </a:p>
        </p:txBody>
      </p:sp>
    </p:spTree>
    <p:extLst>
      <p:ext uri="{BB962C8B-B14F-4D97-AF65-F5344CB8AC3E}">
        <p14:creationId xmlns:p14="http://schemas.microsoft.com/office/powerpoint/2010/main" val="26572605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9B85A-4F21-0C44-85D3-412DB23E3A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07B6A6B-EBBD-F748-A5C0-D7C58493B3AC}"/>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6C003C-63F5-FD4C-BA02-132FD51E9582}"/>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5A3E925-9A93-BF49-AC7D-1B29CD9FF768}"/>
              </a:ext>
            </a:extLst>
          </p:cNvPr>
          <p:cNvSpPr>
            <a:spLocks noGrp="1"/>
          </p:cNvSpPr>
          <p:nvPr>
            <p:ph type="dt" sz="half" idx="10"/>
          </p:nvPr>
        </p:nvSpPr>
        <p:spPr>
          <a:xfrm>
            <a:off x="838200" y="6356350"/>
            <a:ext cx="2743200" cy="365125"/>
          </a:xfrm>
          <a:prstGeom prst="rect">
            <a:avLst/>
          </a:prstGeom>
        </p:spPr>
        <p:txBody>
          <a:bodyPr/>
          <a:lstStyle>
            <a:lvl1pPr>
              <a:defRPr/>
            </a:lvl1pPr>
          </a:lstStyle>
          <a:p>
            <a:r>
              <a:rPr lang="en-US" dirty="0"/>
              <a:t>CMPE 220</a:t>
            </a:r>
          </a:p>
        </p:txBody>
      </p:sp>
      <p:sp>
        <p:nvSpPr>
          <p:cNvPr id="6" name="Footer Placeholder 5">
            <a:extLst>
              <a:ext uri="{FF2B5EF4-FFF2-40B4-BE49-F238E27FC236}">
                <a16:creationId xmlns:a16="http://schemas.microsoft.com/office/drawing/2014/main" id="{7ED0B580-602A-DB49-91DD-BE7F8FEB3D3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EE7E5CB-2CE8-6148-B98E-55F2656EAE71}"/>
              </a:ext>
            </a:extLst>
          </p:cNvPr>
          <p:cNvSpPr>
            <a:spLocks noGrp="1"/>
          </p:cNvSpPr>
          <p:nvPr>
            <p:ph type="sldNum" sz="quarter" idx="12"/>
          </p:nvPr>
        </p:nvSpPr>
        <p:spPr>
          <a:xfrm>
            <a:off x="8610600" y="6356350"/>
            <a:ext cx="2743200" cy="365125"/>
          </a:xfrm>
          <a:prstGeom prst="rect">
            <a:avLst/>
          </a:prstGeom>
        </p:spPr>
        <p:txBody>
          <a:bodyPr/>
          <a:lstStyle/>
          <a:p>
            <a:fld id="{FCFF2910-D1F1-314D-A8F2-476646A55ABA}" type="slidenum">
              <a:rPr lang="en-US" smtClean="0"/>
              <a:pPr/>
              <a:t>‹#›</a:t>
            </a:fld>
            <a:endParaRPr lang="en-US" dirty="0"/>
          </a:p>
        </p:txBody>
      </p:sp>
    </p:spTree>
    <p:extLst>
      <p:ext uri="{BB962C8B-B14F-4D97-AF65-F5344CB8AC3E}">
        <p14:creationId xmlns:p14="http://schemas.microsoft.com/office/powerpoint/2010/main" val="7091993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B24A23-C616-A143-A5AD-FC3A53F9EE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0DC069-14F8-BF45-8B30-17F729AA0DB6}"/>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C02A2E4B-DA96-5741-8271-30E30C6E83BB}"/>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8227B2E-786F-2B4F-9062-53F7F7C43736}"/>
              </a:ext>
            </a:extLst>
          </p:cNvPr>
          <p:cNvSpPr>
            <a:spLocks noGrp="1"/>
          </p:cNvSpPr>
          <p:nvPr>
            <p:ph type="dt" sz="half" idx="10"/>
          </p:nvPr>
        </p:nvSpPr>
        <p:spPr>
          <a:xfrm>
            <a:off x="838200" y="6356350"/>
            <a:ext cx="2743200" cy="365125"/>
          </a:xfrm>
          <a:prstGeom prst="rect">
            <a:avLst/>
          </a:prstGeom>
        </p:spPr>
        <p:txBody>
          <a:bodyPr/>
          <a:lstStyle>
            <a:lvl1pPr>
              <a:defRPr/>
            </a:lvl1pPr>
          </a:lstStyle>
          <a:p>
            <a:r>
              <a:rPr lang="en-US" dirty="0"/>
              <a:t>CMPE 220</a:t>
            </a:r>
          </a:p>
        </p:txBody>
      </p:sp>
      <p:sp>
        <p:nvSpPr>
          <p:cNvPr id="6" name="Footer Placeholder 5">
            <a:extLst>
              <a:ext uri="{FF2B5EF4-FFF2-40B4-BE49-F238E27FC236}">
                <a16:creationId xmlns:a16="http://schemas.microsoft.com/office/drawing/2014/main" id="{D290DC6A-5864-A843-9858-FF584807D77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45F9263-CE05-614D-AB32-493E089BE5C2}"/>
              </a:ext>
            </a:extLst>
          </p:cNvPr>
          <p:cNvSpPr>
            <a:spLocks noGrp="1"/>
          </p:cNvSpPr>
          <p:nvPr>
            <p:ph type="sldNum" sz="quarter" idx="12"/>
          </p:nvPr>
        </p:nvSpPr>
        <p:spPr>
          <a:xfrm>
            <a:off x="8610600" y="6356350"/>
            <a:ext cx="2743200" cy="365125"/>
          </a:xfrm>
          <a:prstGeom prst="rect">
            <a:avLst/>
          </a:prstGeom>
        </p:spPr>
        <p:txBody>
          <a:bodyPr/>
          <a:lstStyle/>
          <a:p>
            <a:fld id="{FCFF2910-D1F1-314D-A8F2-476646A55ABA}" type="slidenum">
              <a:rPr lang="en-US" smtClean="0"/>
              <a:pPr/>
              <a:t>‹#›</a:t>
            </a:fld>
            <a:endParaRPr lang="en-US" dirty="0"/>
          </a:p>
        </p:txBody>
      </p:sp>
    </p:spTree>
    <p:extLst>
      <p:ext uri="{BB962C8B-B14F-4D97-AF65-F5344CB8AC3E}">
        <p14:creationId xmlns:p14="http://schemas.microsoft.com/office/powerpoint/2010/main" val="33743565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627B67D-DDF3-5D44-B48B-14789A0CB1CC}"/>
              </a:ext>
            </a:extLst>
          </p:cNvPr>
          <p:cNvSpPr>
            <a:spLocks noGrp="1"/>
          </p:cNvSpPr>
          <p:nvPr>
            <p:ph type="title"/>
          </p:nvPr>
        </p:nvSpPr>
        <p:spPr>
          <a:xfrm>
            <a:off x="838200" y="1"/>
            <a:ext cx="10515600" cy="1238996"/>
          </a:xfrm>
          <a:prstGeom prst="rect">
            <a:avLst/>
          </a:prstGeom>
        </p:spPr>
        <p:txBody>
          <a:bodyPr vert="horz" lIns="91440" tIns="45720" rIns="91440" bIns="45720" rtlCol="0" anchor="ctr">
            <a:normAutofit/>
          </a:bodyPr>
          <a:lstStyle/>
          <a:p>
            <a:r>
              <a:rPr lang="en-US"/>
              <a:t>Click to edit Master title style</a:t>
            </a:r>
          </a:p>
        </p:txBody>
      </p:sp>
      <p:sp>
        <p:nvSpPr>
          <p:cNvPr id="5" name="Footer Placeholder 4">
            <a:extLst>
              <a:ext uri="{FF2B5EF4-FFF2-40B4-BE49-F238E27FC236}">
                <a16:creationId xmlns:a16="http://schemas.microsoft.com/office/drawing/2014/main" id="{730F5CF4-7422-8442-9B08-8A6E471327E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8" name="Date Placeholder 7">
            <a:extLst>
              <a:ext uri="{FF2B5EF4-FFF2-40B4-BE49-F238E27FC236}">
                <a16:creationId xmlns:a16="http://schemas.microsoft.com/office/drawing/2014/main" id="{B5E9624A-52AF-0A4F-B052-04AFBDA074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CMPE 220</a:t>
            </a:r>
          </a:p>
        </p:txBody>
      </p:sp>
      <p:sp>
        <p:nvSpPr>
          <p:cNvPr id="9" name="Slide Number Placeholder 8">
            <a:extLst>
              <a:ext uri="{FF2B5EF4-FFF2-40B4-BE49-F238E27FC236}">
                <a16:creationId xmlns:a16="http://schemas.microsoft.com/office/drawing/2014/main" id="{8FCA2F16-F291-3F4B-B5B6-C0E32E5FAA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97A148-1E78-5C4A-A511-6A35F582419A}" type="slidenum">
              <a:rPr lang="en-US" smtClean="0"/>
              <a:pPr/>
              <a:t>‹#›</a:t>
            </a:fld>
            <a:endParaRPr lang="en-US" dirty="0"/>
          </a:p>
        </p:txBody>
      </p:sp>
      <p:sp>
        <p:nvSpPr>
          <p:cNvPr id="10" name="Text Placeholder 9">
            <a:extLst>
              <a:ext uri="{FF2B5EF4-FFF2-40B4-BE49-F238E27FC236}">
                <a16:creationId xmlns:a16="http://schemas.microsoft.com/office/drawing/2014/main" id="{70DF9066-E00C-6044-A626-415119B1AFBB}"/>
              </a:ext>
            </a:extLst>
          </p:cNvPr>
          <p:cNvSpPr>
            <a:spLocks noGrp="1"/>
          </p:cNvSpPr>
          <p:nvPr>
            <p:ph type="body" idx="1"/>
          </p:nvPr>
        </p:nvSpPr>
        <p:spPr>
          <a:xfrm>
            <a:off x="838200" y="1238997"/>
            <a:ext cx="10515600" cy="493796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458023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ABBA5-C2E5-4A4A-A34B-877E980C0133}"/>
              </a:ext>
            </a:extLst>
          </p:cNvPr>
          <p:cNvSpPr>
            <a:spLocks noGrp="1"/>
          </p:cNvSpPr>
          <p:nvPr>
            <p:ph type="ctrTitle"/>
          </p:nvPr>
        </p:nvSpPr>
        <p:spPr/>
        <p:txBody>
          <a:bodyPr/>
          <a:lstStyle/>
          <a:p>
            <a:r>
              <a:rPr lang="en-US" b="1" dirty="0"/>
              <a:t>CMPE 220</a:t>
            </a:r>
            <a:br>
              <a:rPr lang="en-US" b="1" dirty="0"/>
            </a:br>
            <a:endParaRPr lang="en-US" dirty="0"/>
          </a:p>
        </p:txBody>
      </p:sp>
      <p:sp>
        <p:nvSpPr>
          <p:cNvPr id="3" name="Subtitle 2">
            <a:extLst>
              <a:ext uri="{FF2B5EF4-FFF2-40B4-BE49-F238E27FC236}">
                <a16:creationId xmlns:a16="http://schemas.microsoft.com/office/drawing/2014/main" id="{00C50224-2061-9749-8AA9-98B136FEE07B}"/>
              </a:ext>
            </a:extLst>
          </p:cNvPr>
          <p:cNvSpPr>
            <a:spLocks noGrp="1"/>
          </p:cNvSpPr>
          <p:nvPr>
            <p:ph type="subTitle" idx="1"/>
          </p:nvPr>
        </p:nvSpPr>
        <p:spPr/>
        <p:txBody>
          <a:bodyPr>
            <a:normAutofit/>
          </a:bodyPr>
          <a:lstStyle/>
          <a:p>
            <a:r>
              <a:rPr lang="en-US" sz="3600" dirty="0"/>
              <a:t>Class 10 – Operating Systems - part 1</a:t>
            </a:r>
          </a:p>
          <a:p>
            <a:endParaRPr lang="en-US" dirty="0"/>
          </a:p>
        </p:txBody>
      </p:sp>
      <p:sp>
        <p:nvSpPr>
          <p:cNvPr id="4" name="Date Placeholder 3">
            <a:extLst>
              <a:ext uri="{FF2B5EF4-FFF2-40B4-BE49-F238E27FC236}">
                <a16:creationId xmlns:a16="http://schemas.microsoft.com/office/drawing/2014/main" id="{972035AA-3678-3049-8C72-F7FCE7D0EEFE}"/>
              </a:ext>
            </a:extLst>
          </p:cNvPr>
          <p:cNvSpPr>
            <a:spLocks noGrp="1"/>
          </p:cNvSpPr>
          <p:nvPr>
            <p:ph type="dt" sz="half" idx="10"/>
          </p:nvPr>
        </p:nvSpPr>
        <p:spPr/>
        <p:txBody>
          <a:bodyPr/>
          <a:lstStyle/>
          <a:p>
            <a:r>
              <a:rPr lang="en-US" dirty="0"/>
              <a:t>CMPE 220</a:t>
            </a:r>
          </a:p>
        </p:txBody>
      </p:sp>
      <p:sp>
        <p:nvSpPr>
          <p:cNvPr id="5" name="Slide Number Placeholder 4">
            <a:extLst>
              <a:ext uri="{FF2B5EF4-FFF2-40B4-BE49-F238E27FC236}">
                <a16:creationId xmlns:a16="http://schemas.microsoft.com/office/drawing/2014/main" id="{B7CF8456-47C2-8C47-9E12-61B8C61B52BD}"/>
              </a:ext>
            </a:extLst>
          </p:cNvPr>
          <p:cNvSpPr>
            <a:spLocks noGrp="1"/>
          </p:cNvSpPr>
          <p:nvPr>
            <p:ph type="sldNum" sz="quarter" idx="12"/>
          </p:nvPr>
        </p:nvSpPr>
        <p:spPr/>
        <p:txBody>
          <a:bodyPr/>
          <a:lstStyle/>
          <a:p>
            <a:fld id="{FCFF2910-D1F1-314D-A8F2-476646A55ABA}" type="slidenum">
              <a:rPr lang="en-US" smtClean="0"/>
              <a:pPr/>
              <a:t>1</a:t>
            </a:fld>
            <a:endParaRPr lang="en-US" dirty="0"/>
          </a:p>
        </p:txBody>
      </p:sp>
    </p:spTree>
    <p:extLst>
      <p:ext uri="{BB962C8B-B14F-4D97-AF65-F5344CB8AC3E}">
        <p14:creationId xmlns:p14="http://schemas.microsoft.com/office/powerpoint/2010/main" val="18701538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4F2B7-2631-2443-9234-FCCBF7A2D05C}"/>
              </a:ext>
            </a:extLst>
          </p:cNvPr>
          <p:cNvSpPr>
            <a:spLocks noGrp="1"/>
          </p:cNvSpPr>
          <p:nvPr>
            <p:ph type="title"/>
          </p:nvPr>
        </p:nvSpPr>
        <p:spPr/>
        <p:txBody>
          <a:bodyPr/>
          <a:lstStyle/>
          <a:p>
            <a:r>
              <a:rPr lang="en-US" dirty="0"/>
              <a:t>Interested in Early IBM History?</a:t>
            </a:r>
          </a:p>
        </p:txBody>
      </p:sp>
      <p:sp>
        <p:nvSpPr>
          <p:cNvPr id="3" name="Content Placeholder 2">
            <a:extLst>
              <a:ext uri="{FF2B5EF4-FFF2-40B4-BE49-F238E27FC236}">
                <a16:creationId xmlns:a16="http://schemas.microsoft.com/office/drawing/2014/main" id="{69ABDF69-C842-F64D-8A5E-81E664026C5B}"/>
              </a:ext>
            </a:extLst>
          </p:cNvPr>
          <p:cNvSpPr>
            <a:spLocks noGrp="1"/>
          </p:cNvSpPr>
          <p:nvPr>
            <p:ph idx="1"/>
          </p:nvPr>
        </p:nvSpPr>
        <p:spPr>
          <a:xfrm>
            <a:off x="838201" y="1238996"/>
            <a:ext cx="6812666" cy="4831298"/>
          </a:xfrm>
        </p:spPr>
        <p:txBody>
          <a:bodyPr/>
          <a:lstStyle/>
          <a:p>
            <a:r>
              <a:rPr lang="en-US" dirty="0"/>
              <a:t>Light Blue:  An Entry Level and Mid Management Perspective of IBM's Evolution Through the Golden Years</a:t>
            </a:r>
          </a:p>
          <a:p>
            <a:pPr lvl="1"/>
            <a:r>
              <a:rPr lang="en-US" dirty="0"/>
              <a:t>Justin “Jud” McCarty</a:t>
            </a:r>
          </a:p>
          <a:p>
            <a:pPr lvl="1"/>
            <a:r>
              <a:rPr lang="en-US" dirty="0"/>
              <a:t>June, 2020</a:t>
            </a:r>
          </a:p>
        </p:txBody>
      </p:sp>
      <p:sp>
        <p:nvSpPr>
          <p:cNvPr id="4" name="Date Placeholder 3">
            <a:extLst>
              <a:ext uri="{FF2B5EF4-FFF2-40B4-BE49-F238E27FC236}">
                <a16:creationId xmlns:a16="http://schemas.microsoft.com/office/drawing/2014/main" id="{CB369F10-7066-B543-B0E2-2CE02CC4F409}"/>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32C45F83-31AA-C740-84F9-655EFBA29E0C}"/>
              </a:ext>
            </a:extLst>
          </p:cNvPr>
          <p:cNvSpPr>
            <a:spLocks noGrp="1"/>
          </p:cNvSpPr>
          <p:nvPr>
            <p:ph type="sldNum" sz="quarter" idx="12"/>
          </p:nvPr>
        </p:nvSpPr>
        <p:spPr/>
        <p:txBody>
          <a:bodyPr/>
          <a:lstStyle/>
          <a:p>
            <a:fld id="{FCFF2910-D1F1-314D-A8F2-476646A55ABA}" type="slidenum">
              <a:rPr lang="en-US" smtClean="0"/>
              <a:pPr/>
              <a:t>10</a:t>
            </a:fld>
            <a:endParaRPr lang="en-US" dirty="0"/>
          </a:p>
        </p:txBody>
      </p:sp>
      <p:pic>
        <p:nvPicPr>
          <p:cNvPr id="7" name="Picture 6">
            <a:extLst>
              <a:ext uri="{FF2B5EF4-FFF2-40B4-BE49-F238E27FC236}">
                <a16:creationId xmlns:a16="http://schemas.microsoft.com/office/drawing/2014/main" id="{859E2B66-8DCD-6F4A-A164-9FEC3E756790}"/>
              </a:ext>
            </a:extLst>
          </p:cNvPr>
          <p:cNvPicPr>
            <a:picLocks noChangeAspect="1"/>
          </p:cNvPicPr>
          <p:nvPr/>
        </p:nvPicPr>
        <p:blipFill>
          <a:blip r:embed="rId2"/>
          <a:stretch>
            <a:fillRect/>
          </a:stretch>
        </p:blipFill>
        <p:spPr>
          <a:xfrm>
            <a:off x="8161165" y="1238996"/>
            <a:ext cx="3292901" cy="4936603"/>
          </a:xfrm>
          <a:prstGeom prst="rect">
            <a:avLst/>
          </a:prstGeom>
        </p:spPr>
      </p:pic>
    </p:spTree>
    <p:extLst>
      <p:ext uri="{BB962C8B-B14F-4D97-AF65-F5344CB8AC3E}">
        <p14:creationId xmlns:p14="http://schemas.microsoft.com/office/powerpoint/2010/main" val="26667202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9DDF6A1C-806E-FE45-976E-4F03930834F9}"/>
              </a:ext>
            </a:extLst>
          </p:cNvPr>
          <p:cNvSpPr txBox="1"/>
          <p:nvPr/>
        </p:nvSpPr>
        <p:spPr>
          <a:xfrm>
            <a:off x="9725555" y="1530971"/>
            <a:ext cx="1727200" cy="1200329"/>
          </a:xfrm>
          <a:prstGeom prst="rect">
            <a:avLst/>
          </a:prstGeom>
          <a:solidFill>
            <a:schemeClr val="bg2"/>
          </a:solidFill>
          <a:ln w="19050">
            <a:solidFill>
              <a:schemeClr val="tx1"/>
            </a:solidFill>
          </a:ln>
        </p:spPr>
        <p:txBody>
          <a:bodyPr wrap="square" rtlCol="0">
            <a:spAutoFit/>
          </a:bodyPr>
          <a:lstStyle/>
          <a:p>
            <a:pPr algn="ctr"/>
            <a:endParaRPr lang="en-US" dirty="0"/>
          </a:p>
          <a:p>
            <a:pPr algn="ctr"/>
            <a:endParaRPr lang="en-US" dirty="0"/>
          </a:p>
          <a:p>
            <a:pPr algn="ctr"/>
            <a:endParaRPr lang="en-US" dirty="0"/>
          </a:p>
          <a:p>
            <a:pPr algn="ctr"/>
            <a:endParaRPr lang="en-US" dirty="0"/>
          </a:p>
        </p:txBody>
      </p:sp>
      <p:sp>
        <p:nvSpPr>
          <p:cNvPr id="42" name="TextBox 41">
            <a:extLst>
              <a:ext uri="{FF2B5EF4-FFF2-40B4-BE49-F238E27FC236}">
                <a16:creationId xmlns:a16="http://schemas.microsoft.com/office/drawing/2014/main" id="{A448B42E-5C20-BA49-AE7B-0044089E49C2}"/>
              </a:ext>
            </a:extLst>
          </p:cNvPr>
          <p:cNvSpPr txBox="1"/>
          <p:nvPr/>
        </p:nvSpPr>
        <p:spPr>
          <a:xfrm>
            <a:off x="5369456" y="1527885"/>
            <a:ext cx="1727200" cy="1200329"/>
          </a:xfrm>
          <a:prstGeom prst="rect">
            <a:avLst/>
          </a:prstGeom>
          <a:solidFill>
            <a:schemeClr val="bg2"/>
          </a:solidFill>
          <a:ln w="19050">
            <a:solidFill>
              <a:schemeClr val="tx1"/>
            </a:solidFill>
          </a:ln>
        </p:spPr>
        <p:txBody>
          <a:bodyPr wrap="square" rtlCol="0">
            <a:spAutoFit/>
          </a:bodyPr>
          <a:lstStyle/>
          <a:p>
            <a:pPr algn="ctr"/>
            <a:endParaRPr lang="en-US" dirty="0"/>
          </a:p>
          <a:p>
            <a:pPr algn="ctr"/>
            <a:endParaRPr lang="en-US" dirty="0"/>
          </a:p>
          <a:p>
            <a:pPr algn="ctr"/>
            <a:endParaRPr lang="en-US" dirty="0"/>
          </a:p>
          <a:p>
            <a:pPr algn="ctr"/>
            <a:endParaRPr lang="en-US" dirty="0"/>
          </a:p>
        </p:txBody>
      </p:sp>
      <p:sp>
        <p:nvSpPr>
          <p:cNvPr id="41" name="TextBox 40">
            <a:extLst>
              <a:ext uri="{FF2B5EF4-FFF2-40B4-BE49-F238E27FC236}">
                <a16:creationId xmlns:a16="http://schemas.microsoft.com/office/drawing/2014/main" id="{D57FE22C-DC92-AB45-90BE-D59DF23B5C9E}"/>
              </a:ext>
            </a:extLst>
          </p:cNvPr>
          <p:cNvSpPr txBox="1"/>
          <p:nvPr/>
        </p:nvSpPr>
        <p:spPr>
          <a:xfrm>
            <a:off x="927100" y="1515185"/>
            <a:ext cx="1727200" cy="1200329"/>
          </a:xfrm>
          <a:prstGeom prst="rect">
            <a:avLst/>
          </a:prstGeom>
          <a:solidFill>
            <a:schemeClr val="bg2"/>
          </a:solidFill>
          <a:ln w="19050">
            <a:solidFill>
              <a:schemeClr val="tx1"/>
            </a:solidFill>
          </a:ln>
        </p:spPr>
        <p:txBody>
          <a:bodyPr wrap="square" rtlCol="0">
            <a:spAutoFit/>
          </a:bodyPr>
          <a:lstStyle/>
          <a:p>
            <a:pPr algn="ctr"/>
            <a:endParaRPr lang="en-US" dirty="0"/>
          </a:p>
          <a:p>
            <a:pPr algn="ctr"/>
            <a:endParaRPr lang="en-US" dirty="0"/>
          </a:p>
          <a:p>
            <a:pPr algn="ctr"/>
            <a:endParaRPr lang="en-US" dirty="0"/>
          </a:p>
          <a:p>
            <a:pPr algn="ctr"/>
            <a:endParaRPr lang="en-US" dirty="0"/>
          </a:p>
        </p:txBody>
      </p:sp>
      <p:sp>
        <p:nvSpPr>
          <p:cNvPr id="2" name="Title 1">
            <a:extLst>
              <a:ext uri="{FF2B5EF4-FFF2-40B4-BE49-F238E27FC236}">
                <a16:creationId xmlns:a16="http://schemas.microsoft.com/office/drawing/2014/main" id="{65FF5798-3299-DE48-8871-CA6A3824A640}"/>
              </a:ext>
            </a:extLst>
          </p:cNvPr>
          <p:cNvSpPr>
            <a:spLocks noGrp="1"/>
          </p:cNvSpPr>
          <p:nvPr>
            <p:ph type="title"/>
          </p:nvPr>
        </p:nvSpPr>
        <p:spPr/>
        <p:txBody>
          <a:bodyPr/>
          <a:lstStyle/>
          <a:p>
            <a:r>
              <a:rPr lang="en-US" dirty="0"/>
              <a:t>Building Software</a:t>
            </a:r>
          </a:p>
        </p:txBody>
      </p:sp>
      <p:sp>
        <p:nvSpPr>
          <p:cNvPr id="4" name="Date Placeholder 3">
            <a:extLst>
              <a:ext uri="{FF2B5EF4-FFF2-40B4-BE49-F238E27FC236}">
                <a16:creationId xmlns:a16="http://schemas.microsoft.com/office/drawing/2014/main" id="{E52FDC89-F25B-5E45-A413-97664DD639A8}"/>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3129054F-0CFE-434D-A390-61CC4927D60A}"/>
              </a:ext>
            </a:extLst>
          </p:cNvPr>
          <p:cNvSpPr>
            <a:spLocks noGrp="1"/>
          </p:cNvSpPr>
          <p:nvPr>
            <p:ph type="sldNum" sz="quarter" idx="12"/>
          </p:nvPr>
        </p:nvSpPr>
        <p:spPr/>
        <p:txBody>
          <a:bodyPr/>
          <a:lstStyle/>
          <a:p>
            <a:fld id="{FCFF2910-D1F1-314D-A8F2-476646A55ABA}" type="slidenum">
              <a:rPr lang="en-US" smtClean="0"/>
              <a:pPr/>
              <a:t>11</a:t>
            </a:fld>
            <a:endParaRPr lang="en-US" dirty="0"/>
          </a:p>
        </p:txBody>
      </p:sp>
      <p:sp>
        <p:nvSpPr>
          <p:cNvPr id="6" name="TextBox 5">
            <a:extLst>
              <a:ext uri="{FF2B5EF4-FFF2-40B4-BE49-F238E27FC236}">
                <a16:creationId xmlns:a16="http://schemas.microsoft.com/office/drawing/2014/main" id="{C38677A4-3283-3A4C-9804-B6BAEEB40A99}"/>
              </a:ext>
            </a:extLst>
          </p:cNvPr>
          <p:cNvSpPr txBox="1"/>
          <p:nvPr/>
        </p:nvSpPr>
        <p:spPr>
          <a:xfrm>
            <a:off x="838200" y="1412246"/>
            <a:ext cx="1727200" cy="1200329"/>
          </a:xfrm>
          <a:prstGeom prst="rect">
            <a:avLst/>
          </a:prstGeom>
          <a:solidFill>
            <a:schemeClr val="bg2"/>
          </a:solidFill>
          <a:ln w="19050">
            <a:solidFill>
              <a:schemeClr val="tx1"/>
            </a:solidFill>
          </a:ln>
        </p:spPr>
        <p:txBody>
          <a:bodyPr wrap="square" rtlCol="0">
            <a:spAutoFit/>
          </a:bodyPr>
          <a:lstStyle/>
          <a:p>
            <a:pPr algn="ctr"/>
            <a:r>
              <a:rPr lang="en-US" dirty="0"/>
              <a:t>High Level Language Source Code </a:t>
            </a:r>
            <a:br>
              <a:rPr lang="en-US" dirty="0"/>
            </a:br>
            <a:r>
              <a:rPr lang="en-US" dirty="0"/>
              <a:t>(e.g. C++)</a:t>
            </a:r>
          </a:p>
        </p:txBody>
      </p:sp>
      <p:cxnSp>
        <p:nvCxnSpPr>
          <p:cNvPr id="8" name="Straight Arrow Connector 7">
            <a:extLst>
              <a:ext uri="{FF2B5EF4-FFF2-40B4-BE49-F238E27FC236}">
                <a16:creationId xmlns:a16="http://schemas.microsoft.com/office/drawing/2014/main" id="{6EBD30B4-E48B-6543-9240-446EEFB8FE58}"/>
              </a:ext>
            </a:extLst>
          </p:cNvPr>
          <p:cNvCxnSpPr/>
          <p:nvPr/>
        </p:nvCxnSpPr>
        <p:spPr>
          <a:xfrm>
            <a:off x="2743200" y="2012410"/>
            <a:ext cx="44450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569983DA-337D-3C48-8EAD-CB2C8D285D70}"/>
              </a:ext>
            </a:extLst>
          </p:cNvPr>
          <p:cNvSpPr/>
          <p:nvPr/>
        </p:nvSpPr>
        <p:spPr>
          <a:xfrm>
            <a:off x="3289300" y="1412246"/>
            <a:ext cx="1155700" cy="114860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352958C2-B695-6344-8124-EADE949D856E}"/>
              </a:ext>
            </a:extLst>
          </p:cNvPr>
          <p:cNvSpPr txBox="1"/>
          <p:nvPr/>
        </p:nvSpPr>
        <p:spPr>
          <a:xfrm>
            <a:off x="3342068" y="1827745"/>
            <a:ext cx="1050288" cy="369332"/>
          </a:xfrm>
          <a:prstGeom prst="rect">
            <a:avLst/>
          </a:prstGeom>
          <a:noFill/>
        </p:spPr>
        <p:txBody>
          <a:bodyPr wrap="none" rtlCol="0">
            <a:spAutoFit/>
          </a:bodyPr>
          <a:lstStyle/>
          <a:p>
            <a:r>
              <a:rPr lang="en-US" b="1" dirty="0"/>
              <a:t>Compiler</a:t>
            </a:r>
          </a:p>
        </p:txBody>
      </p:sp>
      <p:cxnSp>
        <p:nvCxnSpPr>
          <p:cNvPr id="11" name="Straight Arrow Connector 10">
            <a:extLst>
              <a:ext uri="{FF2B5EF4-FFF2-40B4-BE49-F238E27FC236}">
                <a16:creationId xmlns:a16="http://schemas.microsoft.com/office/drawing/2014/main" id="{B1C97541-31D6-DD44-AC0E-E62737A01EC0}"/>
              </a:ext>
            </a:extLst>
          </p:cNvPr>
          <p:cNvCxnSpPr/>
          <p:nvPr/>
        </p:nvCxnSpPr>
        <p:spPr>
          <a:xfrm>
            <a:off x="4686300" y="2012410"/>
            <a:ext cx="44450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100009C-ED8F-2843-9B44-B547365DBC4E}"/>
              </a:ext>
            </a:extLst>
          </p:cNvPr>
          <p:cNvSpPr txBox="1"/>
          <p:nvPr/>
        </p:nvSpPr>
        <p:spPr>
          <a:xfrm>
            <a:off x="5257800" y="1412246"/>
            <a:ext cx="1727200" cy="1200329"/>
          </a:xfrm>
          <a:prstGeom prst="rect">
            <a:avLst/>
          </a:prstGeom>
          <a:solidFill>
            <a:schemeClr val="bg2"/>
          </a:solidFill>
          <a:ln w="19050">
            <a:solidFill>
              <a:schemeClr val="tx1"/>
            </a:solidFill>
          </a:ln>
        </p:spPr>
        <p:txBody>
          <a:bodyPr wrap="square" rtlCol="0">
            <a:spAutoFit/>
          </a:bodyPr>
          <a:lstStyle/>
          <a:p>
            <a:pPr algn="ctr"/>
            <a:r>
              <a:rPr lang="en-US" dirty="0"/>
              <a:t>Assembly Language Source Code </a:t>
            </a:r>
            <a:br>
              <a:rPr lang="en-US" dirty="0"/>
            </a:br>
            <a:endParaRPr lang="en-US" dirty="0"/>
          </a:p>
        </p:txBody>
      </p:sp>
      <p:cxnSp>
        <p:nvCxnSpPr>
          <p:cNvPr id="13" name="Straight Arrow Connector 12">
            <a:extLst>
              <a:ext uri="{FF2B5EF4-FFF2-40B4-BE49-F238E27FC236}">
                <a16:creationId xmlns:a16="http://schemas.microsoft.com/office/drawing/2014/main" id="{F8612356-C72F-DB4D-A7AA-1AEB7FDB21C7}"/>
              </a:ext>
            </a:extLst>
          </p:cNvPr>
          <p:cNvCxnSpPr/>
          <p:nvPr/>
        </p:nvCxnSpPr>
        <p:spPr>
          <a:xfrm>
            <a:off x="7188200" y="2012410"/>
            <a:ext cx="44450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5ADA97B3-116A-1841-927F-44398298D086}"/>
              </a:ext>
            </a:extLst>
          </p:cNvPr>
          <p:cNvSpPr/>
          <p:nvPr/>
        </p:nvSpPr>
        <p:spPr>
          <a:xfrm>
            <a:off x="7747000" y="1412246"/>
            <a:ext cx="1155700" cy="114860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52DCDBE7-1B8B-D448-BAF4-77D88FBE51F9}"/>
              </a:ext>
            </a:extLst>
          </p:cNvPr>
          <p:cNvSpPr txBox="1"/>
          <p:nvPr/>
        </p:nvSpPr>
        <p:spPr>
          <a:xfrm>
            <a:off x="7736268" y="1827745"/>
            <a:ext cx="1186543" cy="369332"/>
          </a:xfrm>
          <a:prstGeom prst="rect">
            <a:avLst/>
          </a:prstGeom>
          <a:noFill/>
          <a:ln>
            <a:noFill/>
          </a:ln>
        </p:spPr>
        <p:txBody>
          <a:bodyPr wrap="none" rtlCol="0">
            <a:spAutoFit/>
          </a:bodyPr>
          <a:lstStyle/>
          <a:p>
            <a:r>
              <a:rPr lang="en-US" b="1" dirty="0"/>
              <a:t>Assembler</a:t>
            </a:r>
          </a:p>
        </p:txBody>
      </p:sp>
      <p:sp>
        <p:nvSpPr>
          <p:cNvPr id="16" name="TextBox 15">
            <a:extLst>
              <a:ext uri="{FF2B5EF4-FFF2-40B4-BE49-F238E27FC236}">
                <a16:creationId xmlns:a16="http://schemas.microsoft.com/office/drawing/2014/main" id="{10B1C414-DCE3-0145-A732-71C282D0F939}"/>
              </a:ext>
            </a:extLst>
          </p:cNvPr>
          <p:cNvSpPr txBox="1"/>
          <p:nvPr/>
        </p:nvSpPr>
        <p:spPr>
          <a:xfrm>
            <a:off x="9626600" y="1412246"/>
            <a:ext cx="1727200" cy="1200329"/>
          </a:xfrm>
          <a:prstGeom prst="rect">
            <a:avLst/>
          </a:prstGeom>
          <a:solidFill>
            <a:schemeClr val="bg2"/>
          </a:solidFill>
          <a:ln w="19050">
            <a:solidFill>
              <a:schemeClr val="tx1"/>
            </a:solidFill>
          </a:ln>
        </p:spPr>
        <p:txBody>
          <a:bodyPr wrap="square" rtlCol="0">
            <a:spAutoFit/>
          </a:bodyPr>
          <a:lstStyle/>
          <a:p>
            <a:pPr algn="ctr"/>
            <a:r>
              <a:rPr lang="en-US" dirty="0"/>
              <a:t>Binary Machine Code </a:t>
            </a:r>
          </a:p>
          <a:p>
            <a:pPr algn="ctr"/>
            <a:br>
              <a:rPr lang="en-US" dirty="0"/>
            </a:br>
            <a:endParaRPr lang="en-US" dirty="0"/>
          </a:p>
        </p:txBody>
      </p:sp>
      <p:cxnSp>
        <p:nvCxnSpPr>
          <p:cNvPr id="17" name="Straight Arrow Connector 16">
            <a:extLst>
              <a:ext uri="{FF2B5EF4-FFF2-40B4-BE49-F238E27FC236}">
                <a16:creationId xmlns:a16="http://schemas.microsoft.com/office/drawing/2014/main" id="{27960908-710D-C146-9179-2ACD648E42EC}"/>
              </a:ext>
            </a:extLst>
          </p:cNvPr>
          <p:cNvCxnSpPr/>
          <p:nvPr/>
        </p:nvCxnSpPr>
        <p:spPr>
          <a:xfrm>
            <a:off x="9029700" y="2012410"/>
            <a:ext cx="44450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Content Placeholder 2">
            <a:extLst>
              <a:ext uri="{FF2B5EF4-FFF2-40B4-BE49-F238E27FC236}">
                <a16:creationId xmlns:a16="http://schemas.microsoft.com/office/drawing/2014/main" id="{D2C98C5D-539A-274A-B670-3685F00EA25A}"/>
              </a:ext>
            </a:extLst>
          </p:cNvPr>
          <p:cNvSpPr txBox="1">
            <a:spLocks/>
          </p:cNvSpPr>
          <p:nvPr/>
        </p:nvSpPr>
        <p:spPr>
          <a:xfrm>
            <a:off x="-1373444" y="3654646"/>
            <a:ext cx="10515600" cy="483129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19" name="Oval 18">
            <a:extLst>
              <a:ext uri="{FF2B5EF4-FFF2-40B4-BE49-F238E27FC236}">
                <a16:creationId xmlns:a16="http://schemas.microsoft.com/office/drawing/2014/main" id="{AD8238DE-A796-7C41-BE2D-D7F145DCD410}"/>
              </a:ext>
            </a:extLst>
          </p:cNvPr>
          <p:cNvSpPr/>
          <p:nvPr/>
        </p:nvSpPr>
        <p:spPr>
          <a:xfrm>
            <a:off x="1103056" y="4506292"/>
            <a:ext cx="1155700" cy="114860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370A151B-FB7C-6A4A-8520-D001BADD14C0}"/>
              </a:ext>
            </a:extLst>
          </p:cNvPr>
          <p:cNvSpPr txBox="1"/>
          <p:nvPr/>
        </p:nvSpPr>
        <p:spPr>
          <a:xfrm>
            <a:off x="1168524" y="4921791"/>
            <a:ext cx="990476" cy="369332"/>
          </a:xfrm>
          <a:prstGeom prst="rect">
            <a:avLst/>
          </a:prstGeom>
          <a:noFill/>
        </p:spPr>
        <p:txBody>
          <a:bodyPr wrap="square" rtlCol="0">
            <a:spAutoFit/>
          </a:bodyPr>
          <a:lstStyle/>
          <a:p>
            <a:pPr algn="ctr"/>
            <a:r>
              <a:rPr lang="en-US" b="1" dirty="0"/>
              <a:t>Linker</a:t>
            </a:r>
          </a:p>
        </p:txBody>
      </p:sp>
      <p:sp>
        <p:nvSpPr>
          <p:cNvPr id="21" name="TextBox 20">
            <a:extLst>
              <a:ext uri="{FF2B5EF4-FFF2-40B4-BE49-F238E27FC236}">
                <a16:creationId xmlns:a16="http://schemas.microsoft.com/office/drawing/2014/main" id="{119D3F41-0AEF-E741-95DD-3A966575CDD4}"/>
              </a:ext>
            </a:extLst>
          </p:cNvPr>
          <p:cNvSpPr txBox="1"/>
          <p:nvPr/>
        </p:nvSpPr>
        <p:spPr>
          <a:xfrm>
            <a:off x="3028950" y="4506292"/>
            <a:ext cx="1727200" cy="1200329"/>
          </a:xfrm>
          <a:prstGeom prst="rect">
            <a:avLst/>
          </a:prstGeom>
          <a:solidFill>
            <a:schemeClr val="bg2"/>
          </a:solidFill>
          <a:ln w="19050">
            <a:solidFill>
              <a:schemeClr val="tx1"/>
            </a:solidFill>
          </a:ln>
        </p:spPr>
        <p:txBody>
          <a:bodyPr wrap="square" rtlCol="0">
            <a:spAutoFit/>
          </a:bodyPr>
          <a:lstStyle/>
          <a:p>
            <a:pPr algn="ctr"/>
            <a:r>
              <a:rPr lang="en-US" dirty="0"/>
              <a:t>Executable </a:t>
            </a:r>
          </a:p>
          <a:p>
            <a:pPr algn="ctr"/>
            <a:r>
              <a:rPr lang="en-US" dirty="0"/>
              <a:t>Code</a:t>
            </a:r>
          </a:p>
          <a:p>
            <a:pPr algn="ctr"/>
            <a:endParaRPr lang="en-US" dirty="0"/>
          </a:p>
          <a:p>
            <a:pPr algn="ctr"/>
            <a:endParaRPr lang="en-US" dirty="0"/>
          </a:p>
        </p:txBody>
      </p:sp>
      <p:sp>
        <p:nvSpPr>
          <p:cNvPr id="22" name="Oval 21">
            <a:extLst>
              <a:ext uri="{FF2B5EF4-FFF2-40B4-BE49-F238E27FC236}">
                <a16:creationId xmlns:a16="http://schemas.microsoft.com/office/drawing/2014/main" id="{77EB01C1-4757-704E-B95D-C91EAD310522}"/>
              </a:ext>
            </a:extLst>
          </p:cNvPr>
          <p:cNvSpPr/>
          <p:nvPr/>
        </p:nvSpPr>
        <p:spPr>
          <a:xfrm>
            <a:off x="5526344" y="4506292"/>
            <a:ext cx="1155700" cy="114860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E06CBB3B-B052-9445-A38C-B9D52195BF22}"/>
              </a:ext>
            </a:extLst>
          </p:cNvPr>
          <p:cNvSpPr txBox="1"/>
          <p:nvPr/>
        </p:nvSpPr>
        <p:spPr>
          <a:xfrm>
            <a:off x="5591812" y="4921791"/>
            <a:ext cx="990476" cy="369332"/>
          </a:xfrm>
          <a:prstGeom prst="rect">
            <a:avLst/>
          </a:prstGeom>
          <a:noFill/>
        </p:spPr>
        <p:txBody>
          <a:bodyPr wrap="square" rtlCol="0">
            <a:spAutoFit/>
          </a:bodyPr>
          <a:lstStyle/>
          <a:p>
            <a:pPr algn="ctr"/>
            <a:r>
              <a:rPr lang="en-US" b="1" dirty="0"/>
              <a:t>Loader</a:t>
            </a:r>
          </a:p>
        </p:txBody>
      </p:sp>
      <p:sp>
        <p:nvSpPr>
          <p:cNvPr id="24" name="TextBox 23">
            <a:extLst>
              <a:ext uri="{FF2B5EF4-FFF2-40B4-BE49-F238E27FC236}">
                <a16:creationId xmlns:a16="http://schemas.microsoft.com/office/drawing/2014/main" id="{F421AE2F-A308-B842-871E-BDB650581C4F}"/>
              </a:ext>
            </a:extLst>
          </p:cNvPr>
          <p:cNvSpPr txBox="1"/>
          <p:nvPr/>
        </p:nvSpPr>
        <p:spPr>
          <a:xfrm>
            <a:off x="7505824" y="4516651"/>
            <a:ext cx="1727200" cy="1200329"/>
          </a:xfrm>
          <a:prstGeom prst="rect">
            <a:avLst/>
          </a:prstGeom>
          <a:solidFill>
            <a:schemeClr val="bg2"/>
          </a:solidFill>
          <a:ln w="19050">
            <a:solidFill>
              <a:schemeClr val="tx1"/>
            </a:solidFill>
            <a:prstDash val="dash"/>
          </a:ln>
        </p:spPr>
        <p:txBody>
          <a:bodyPr wrap="square" rtlCol="0">
            <a:spAutoFit/>
          </a:bodyPr>
          <a:lstStyle/>
          <a:p>
            <a:pPr algn="ctr"/>
            <a:r>
              <a:rPr lang="en-US" dirty="0"/>
              <a:t>In-Memory</a:t>
            </a:r>
          </a:p>
          <a:p>
            <a:pPr algn="ctr"/>
            <a:r>
              <a:rPr lang="en-US" dirty="0"/>
              <a:t>Code</a:t>
            </a:r>
          </a:p>
          <a:p>
            <a:pPr algn="ctr"/>
            <a:br>
              <a:rPr lang="en-US" dirty="0"/>
            </a:br>
            <a:endParaRPr lang="en-US" dirty="0"/>
          </a:p>
        </p:txBody>
      </p:sp>
      <p:sp>
        <p:nvSpPr>
          <p:cNvPr id="29" name="Oval 28">
            <a:extLst>
              <a:ext uri="{FF2B5EF4-FFF2-40B4-BE49-F238E27FC236}">
                <a16:creationId xmlns:a16="http://schemas.microsoft.com/office/drawing/2014/main" id="{2580C7F7-842E-844E-979D-08A02B3B5597}"/>
              </a:ext>
            </a:extLst>
          </p:cNvPr>
          <p:cNvSpPr/>
          <p:nvPr/>
        </p:nvSpPr>
        <p:spPr>
          <a:xfrm>
            <a:off x="9914194" y="4532153"/>
            <a:ext cx="1155700" cy="114860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9E1508B3-0318-A449-8570-4BBBA286431E}"/>
              </a:ext>
            </a:extLst>
          </p:cNvPr>
          <p:cNvSpPr txBox="1"/>
          <p:nvPr/>
        </p:nvSpPr>
        <p:spPr>
          <a:xfrm>
            <a:off x="9914194" y="4807952"/>
            <a:ext cx="1155700" cy="646331"/>
          </a:xfrm>
          <a:prstGeom prst="rect">
            <a:avLst/>
          </a:prstGeom>
          <a:noFill/>
        </p:spPr>
        <p:txBody>
          <a:bodyPr wrap="square" rtlCol="0">
            <a:spAutoFit/>
          </a:bodyPr>
          <a:lstStyle/>
          <a:p>
            <a:pPr algn="ctr"/>
            <a:r>
              <a:rPr lang="en-US" b="1" dirty="0"/>
              <a:t>Hardware</a:t>
            </a:r>
            <a:br>
              <a:rPr lang="en-US" b="1" dirty="0"/>
            </a:br>
            <a:r>
              <a:rPr lang="en-US" b="1" dirty="0"/>
              <a:t>Execution</a:t>
            </a:r>
          </a:p>
        </p:txBody>
      </p:sp>
      <p:cxnSp>
        <p:nvCxnSpPr>
          <p:cNvPr id="31" name="Straight Arrow Connector 30">
            <a:extLst>
              <a:ext uri="{FF2B5EF4-FFF2-40B4-BE49-F238E27FC236}">
                <a16:creationId xmlns:a16="http://schemas.microsoft.com/office/drawing/2014/main" id="{6081A6FE-E786-234A-8394-4B030FB8950E}"/>
              </a:ext>
            </a:extLst>
          </p:cNvPr>
          <p:cNvCxnSpPr/>
          <p:nvPr/>
        </p:nvCxnSpPr>
        <p:spPr>
          <a:xfrm>
            <a:off x="2400300" y="5103806"/>
            <a:ext cx="44450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F6B391C4-0FA7-5C49-826D-B538D6872432}"/>
              </a:ext>
            </a:extLst>
          </p:cNvPr>
          <p:cNvCxnSpPr/>
          <p:nvPr/>
        </p:nvCxnSpPr>
        <p:spPr>
          <a:xfrm>
            <a:off x="4895850" y="5103806"/>
            <a:ext cx="44450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22DB02F4-A7E4-D94F-ABEC-C7ABBFD22A8B}"/>
              </a:ext>
            </a:extLst>
          </p:cNvPr>
          <p:cNvCxnSpPr/>
          <p:nvPr/>
        </p:nvCxnSpPr>
        <p:spPr>
          <a:xfrm>
            <a:off x="6858000" y="5103806"/>
            <a:ext cx="44450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9E8BE4DD-ECAC-914C-B754-30C86A97024C}"/>
              </a:ext>
            </a:extLst>
          </p:cNvPr>
          <p:cNvCxnSpPr/>
          <p:nvPr/>
        </p:nvCxnSpPr>
        <p:spPr>
          <a:xfrm>
            <a:off x="9366250" y="5088765"/>
            <a:ext cx="44450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6E84EDF-E91A-7C40-9D7F-5943CB2FB3B4}"/>
              </a:ext>
            </a:extLst>
          </p:cNvPr>
          <p:cNvCxnSpPr/>
          <p:nvPr/>
        </p:nvCxnSpPr>
        <p:spPr>
          <a:xfrm>
            <a:off x="1676400" y="3614951"/>
            <a:ext cx="8839200"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599A8B0-E89E-034D-B178-0F06617AFD0E}"/>
              </a:ext>
            </a:extLst>
          </p:cNvPr>
          <p:cNvCxnSpPr>
            <a:cxnSpLocks/>
          </p:cNvCxnSpPr>
          <p:nvPr/>
        </p:nvCxnSpPr>
        <p:spPr>
          <a:xfrm flipH="1">
            <a:off x="10502900" y="2852951"/>
            <a:ext cx="12700" cy="76200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E13A19B1-C4DE-EF44-ACD8-9BB5C99020CC}"/>
              </a:ext>
            </a:extLst>
          </p:cNvPr>
          <p:cNvCxnSpPr>
            <a:cxnSpLocks/>
          </p:cNvCxnSpPr>
          <p:nvPr/>
        </p:nvCxnSpPr>
        <p:spPr>
          <a:xfrm>
            <a:off x="1676400" y="3614951"/>
            <a:ext cx="0" cy="68284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23745426-5CF6-7947-AFE1-5F748D2C1646}"/>
              </a:ext>
            </a:extLst>
          </p:cNvPr>
          <p:cNvSpPr/>
          <p:nvPr/>
        </p:nvSpPr>
        <p:spPr>
          <a:xfrm>
            <a:off x="723900" y="1238997"/>
            <a:ext cx="3886200" cy="1691401"/>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5642B9F7-5FEA-684B-88A4-76F484E8B486}"/>
              </a:ext>
            </a:extLst>
          </p:cNvPr>
          <p:cNvSpPr txBox="1"/>
          <p:nvPr/>
        </p:nvSpPr>
        <p:spPr>
          <a:xfrm>
            <a:off x="2083248" y="2972556"/>
            <a:ext cx="964303" cy="369332"/>
          </a:xfrm>
          <a:prstGeom prst="rect">
            <a:avLst/>
          </a:prstGeom>
          <a:noFill/>
        </p:spPr>
        <p:txBody>
          <a:bodyPr wrap="none" rtlCol="0">
            <a:spAutoFit/>
          </a:bodyPr>
          <a:lstStyle/>
          <a:p>
            <a:r>
              <a:rPr lang="en-US" i="1" dirty="0"/>
              <a:t>optional</a:t>
            </a:r>
          </a:p>
        </p:txBody>
      </p:sp>
    </p:spTree>
    <p:extLst>
      <p:ext uri="{BB962C8B-B14F-4D97-AF65-F5344CB8AC3E}">
        <p14:creationId xmlns:p14="http://schemas.microsoft.com/office/powerpoint/2010/main" val="10464857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F5798-3299-DE48-8871-CA6A3824A640}"/>
              </a:ext>
            </a:extLst>
          </p:cNvPr>
          <p:cNvSpPr>
            <a:spLocks noGrp="1"/>
          </p:cNvSpPr>
          <p:nvPr>
            <p:ph type="title"/>
          </p:nvPr>
        </p:nvSpPr>
        <p:spPr/>
        <p:txBody>
          <a:bodyPr/>
          <a:lstStyle/>
          <a:p>
            <a:r>
              <a:rPr lang="en-US" dirty="0"/>
              <a:t>Building Software: 1950s</a:t>
            </a:r>
          </a:p>
        </p:txBody>
      </p:sp>
      <p:sp>
        <p:nvSpPr>
          <p:cNvPr id="4" name="Date Placeholder 3">
            <a:extLst>
              <a:ext uri="{FF2B5EF4-FFF2-40B4-BE49-F238E27FC236}">
                <a16:creationId xmlns:a16="http://schemas.microsoft.com/office/drawing/2014/main" id="{E52FDC89-F25B-5E45-A413-97664DD639A8}"/>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3129054F-0CFE-434D-A390-61CC4927D60A}"/>
              </a:ext>
            </a:extLst>
          </p:cNvPr>
          <p:cNvSpPr>
            <a:spLocks noGrp="1"/>
          </p:cNvSpPr>
          <p:nvPr>
            <p:ph type="sldNum" sz="quarter" idx="12"/>
          </p:nvPr>
        </p:nvSpPr>
        <p:spPr/>
        <p:txBody>
          <a:bodyPr/>
          <a:lstStyle/>
          <a:p>
            <a:fld id="{FCFF2910-D1F1-314D-A8F2-476646A55ABA}" type="slidenum">
              <a:rPr lang="en-US" smtClean="0"/>
              <a:pPr/>
              <a:t>12</a:t>
            </a:fld>
            <a:endParaRPr lang="en-US" dirty="0"/>
          </a:p>
        </p:txBody>
      </p:sp>
      <p:sp>
        <p:nvSpPr>
          <p:cNvPr id="6" name="TextBox 5">
            <a:extLst>
              <a:ext uri="{FF2B5EF4-FFF2-40B4-BE49-F238E27FC236}">
                <a16:creationId xmlns:a16="http://schemas.microsoft.com/office/drawing/2014/main" id="{C38677A4-3283-3A4C-9804-B6BAEEB40A99}"/>
              </a:ext>
            </a:extLst>
          </p:cNvPr>
          <p:cNvSpPr txBox="1"/>
          <p:nvPr/>
        </p:nvSpPr>
        <p:spPr>
          <a:xfrm>
            <a:off x="838200" y="1720013"/>
            <a:ext cx="1727200" cy="646331"/>
          </a:xfrm>
          <a:prstGeom prst="rect">
            <a:avLst/>
          </a:prstGeom>
          <a:noFill/>
          <a:ln w="19050">
            <a:noFill/>
          </a:ln>
        </p:spPr>
        <p:txBody>
          <a:bodyPr wrap="square" rtlCol="0">
            <a:spAutoFit/>
          </a:bodyPr>
          <a:lstStyle/>
          <a:p>
            <a:pPr algn="ctr"/>
            <a:r>
              <a:rPr lang="en-US" dirty="0"/>
              <a:t>High Level Language</a:t>
            </a:r>
          </a:p>
        </p:txBody>
      </p:sp>
      <p:cxnSp>
        <p:nvCxnSpPr>
          <p:cNvPr id="8" name="Straight Arrow Connector 7">
            <a:extLst>
              <a:ext uri="{FF2B5EF4-FFF2-40B4-BE49-F238E27FC236}">
                <a16:creationId xmlns:a16="http://schemas.microsoft.com/office/drawing/2014/main" id="{6EBD30B4-E48B-6543-9240-446EEFB8FE58}"/>
              </a:ext>
            </a:extLst>
          </p:cNvPr>
          <p:cNvCxnSpPr/>
          <p:nvPr/>
        </p:nvCxnSpPr>
        <p:spPr>
          <a:xfrm>
            <a:off x="2816940" y="2012410"/>
            <a:ext cx="44450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569983DA-337D-3C48-8EAD-CB2C8D285D70}"/>
              </a:ext>
            </a:extLst>
          </p:cNvPr>
          <p:cNvSpPr/>
          <p:nvPr/>
        </p:nvSpPr>
        <p:spPr>
          <a:xfrm>
            <a:off x="3289300" y="1412246"/>
            <a:ext cx="1155700" cy="114860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352958C2-B695-6344-8124-EADE949D856E}"/>
              </a:ext>
            </a:extLst>
          </p:cNvPr>
          <p:cNvSpPr txBox="1"/>
          <p:nvPr/>
        </p:nvSpPr>
        <p:spPr>
          <a:xfrm>
            <a:off x="3342068" y="1827745"/>
            <a:ext cx="1050288" cy="369332"/>
          </a:xfrm>
          <a:prstGeom prst="rect">
            <a:avLst/>
          </a:prstGeom>
          <a:noFill/>
        </p:spPr>
        <p:txBody>
          <a:bodyPr wrap="none" rtlCol="0">
            <a:spAutoFit/>
          </a:bodyPr>
          <a:lstStyle/>
          <a:p>
            <a:r>
              <a:rPr lang="en-US" b="1" dirty="0"/>
              <a:t>Compiler</a:t>
            </a:r>
          </a:p>
        </p:txBody>
      </p:sp>
      <p:cxnSp>
        <p:nvCxnSpPr>
          <p:cNvPr id="11" name="Straight Arrow Connector 10">
            <a:extLst>
              <a:ext uri="{FF2B5EF4-FFF2-40B4-BE49-F238E27FC236}">
                <a16:creationId xmlns:a16="http://schemas.microsoft.com/office/drawing/2014/main" id="{B1C97541-31D6-DD44-AC0E-E62737A01EC0}"/>
              </a:ext>
            </a:extLst>
          </p:cNvPr>
          <p:cNvCxnSpPr/>
          <p:nvPr/>
        </p:nvCxnSpPr>
        <p:spPr>
          <a:xfrm>
            <a:off x="4686300" y="2012410"/>
            <a:ext cx="44450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100009C-ED8F-2843-9B44-B547365DBC4E}"/>
              </a:ext>
            </a:extLst>
          </p:cNvPr>
          <p:cNvSpPr txBox="1"/>
          <p:nvPr/>
        </p:nvSpPr>
        <p:spPr>
          <a:xfrm>
            <a:off x="5234368" y="1720013"/>
            <a:ext cx="1727200" cy="646331"/>
          </a:xfrm>
          <a:prstGeom prst="rect">
            <a:avLst/>
          </a:prstGeom>
          <a:noFill/>
          <a:ln w="19050">
            <a:noFill/>
          </a:ln>
        </p:spPr>
        <p:txBody>
          <a:bodyPr wrap="square" rtlCol="0">
            <a:spAutoFit/>
          </a:bodyPr>
          <a:lstStyle/>
          <a:p>
            <a:pPr algn="ctr"/>
            <a:r>
              <a:rPr lang="en-US" dirty="0"/>
              <a:t>Assembly Language</a:t>
            </a:r>
          </a:p>
        </p:txBody>
      </p:sp>
      <p:cxnSp>
        <p:nvCxnSpPr>
          <p:cNvPr id="13" name="Straight Arrow Connector 12">
            <a:extLst>
              <a:ext uri="{FF2B5EF4-FFF2-40B4-BE49-F238E27FC236}">
                <a16:creationId xmlns:a16="http://schemas.microsoft.com/office/drawing/2014/main" id="{F8612356-C72F-DB4D-A7AA-1AEB7FDB21C7}"/>
              </a:ext>
            </a:extLst>
          </p:cNvPr>
          <p:cNvCxnSpPr/>
          <p:nvPr/>
        </p:nvCxnSpPr>
        <p:spPr>
          <a:xfrm>
            <a:off x="7188200" y="2012410"/>
            <a:ext cx="44450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5ADA97B3-116A-1841-927F-44398298D086}"/>
              </a:ext>
            </a:extLst>
          </p:cNvPr>
          <p:cNvSpPr/>
          <p:nvPr/>
        </p:nvSpPr>
        <p:spPr>
          <a:xfrm>
            <a:off x="7747000" y="1412246"/>
            <a:ext cx="1155700" cy="114860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52DCDBE7-1B8B-D448-BAF4-77D88FBE51F9}"/>
              </a:ext>
            </a:extLst>
          </p:cNvPr>
          <p:cNvSpPr txBox="1"/>
          <p:nvPr/>
        </p:nvSpPr>
        <p:spPr>
          <a:xfrm>
            <a:off x="7736268" y="1827745"/>
            <a:ext cx="1186543" cy="369332"/>
          </a:xfrm>
          <a:prstGeom prst="rect">
            <a:avLst/>
          </a:prstGeom>
          <a:noFill/>
          <a:ln>
            <a:noFill/>
          </a:ln>
        </p:spPr>
        <p:txBody>
          <a:bodyPr wrap="none" rtlCol="0">
            <a:spAutoFit/>
          </a:bodyPr>
          <a:lstStyle/>
          <a:p>
            <a:r>
              <a:rPr lang="en-US" b="1" dirty="0"/>
              <a:t>Assembler</a:t>
            </a:r>
          </a:p>
        </p:txBody>
      </p:sp>
      <p:sp>
        <p:nvSpPr>
          <p:cNvPr id="16" name="TextBox 15">
            <a:extLst>
              <a:ext uri="{FF2B5EF4-FFF2-40B4-BE49-F238E27FC236}">
                <a16:creationId xmlns:a16="http://schemas.microsoft.com/office/drawing/2014/main" id="{10B1C414-DCE3-0145-A732-71C282D0F939}"/>
              </a:ext>
            </a:extLst>
          </p:cNvPr>
          <p:cNvSpPr txBox="1"/>
          <p:nvPr/>
        </p:nvSpPr>
        <p:spPr>
          <a:xfrm>
            <a:off x="9581089" y="1720013"/>
            <a:ext cx="1727200" cy="646331"/>
          </a:xfrm>
          <a:prstGeom prst="rect">
            <a:avLst/>
          </a:prstGeom>
          <a:noFill/>
          <a:ln w="19050">
            <a:noFill/>
          </a:ln>
        </p:spPr>
        <p:txBody>
          <a:bodyPr wrap="square" rtlCol="0">
            <a:spAutoFit/>
          </a:bodyPr>
          <a:lstStyle/>
          <a:p>
            <a:pPr algn="ctr"/>
            <a:r>
              <a:rPr lang="en-US" dirty="0"/>
              <a:t>Binary Machine Code </a:t>
            </a:r>
          </a:p>
        </p:txBody>
      </p:sp>
      <p:cxnSp>
        <p:nvCxnSpPr>
          <p:cNvPr id="17" name="Straight Arrow Connector 16">
            <a:extLst>
              <a:ext uri="{FF2B5EF4-FFF2-40B4-BE49-F238E27FC236}">
                <a16:creationId xmlns:a16="http://schemas.microsoft.com/office/drawing/2014/main" id="{27960908-710D-C146-9179-2ACD648E42EC}"/>
              </a:ext>
            </a:extLst>
          </p:cNvPr>
          <p:cNvCxnSpPr/>
          <p:nvPr/>
        </p:nvCxnSpPr>
        <p:spPr>
          <a:xfrm>
            <a:off x="9029700" y="2012410"/>
            <a:ext cx="44450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Content Placeholder 2">
            <a:extLst>
              <a:ext uri="{FF2B5EF4-FFF2-40B4-BE49-F238E27FC236}">
                <a16:creationId xmlns:a16="http://schemas.microsoft.com/office/drawing/2014/main" id="{D2C98C5D-539A-274A-B670-3685F00EA25A}"/>
              </a:ext>
            </a:extLst>
          </p:cNvPr>
          <p:cNvSpPr txBox="1">
            <a:spLocks/>
          </p:cNvSpPr>
          <p:nvPr/>
        </p:nvSpPr>
        <p:spPr>
          <a:xfrm>
            <a:off x="-1373444" y="3654646"/>
            <a:ext cx="10515600" cy="483129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19" name="Oval 18">
            <a:extLst>
              <a:ext uri="{FF2B5EF4-FFF2-40B4-BE49-F238E27FC236}">
                <a16:creationId xmlns:a16="http://schemas.microsoft.com/office/drawing/2014/main" id="{AD8238DE-A796-7C41-BE2D-D7F145DCD410}"/>
              </a:ext>
            </a:extLst>
          </p:cNvPr>
          <p:cNvSpPr/>
          <p:nvPr/>
        </p:nvSpPr>
        <p:spPr>
          <a:xfrm>
            <a:off x="1103056" y="4506292"/>
            <a:ext cx="1155700" cy="114860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370A151B-FB7C-6A4A-8520-D001BADD14C0}"/>
              </a:ext>
            </a:extLst>
          </p:cNvPr>
          <p:cNvSpPr txBox="1"/>
          <p:nvPr/>
        </p:nvSpPr>
        <p:spPr>
          <a:xfrm>
            <a:off x="1168524" y="4921791"/>
            <a:ext cx="990476" cy="369332"/>
          </a:xfrm>
          <a:prstGeom prst="rect">
            <a:avLst/>
          </a:prstGeom>
          <a:noFill/>
        </p:spPr>
        <p:txBody>
          <a:bodyPr wrap="square" rtlCol="0">
            <a:spAutoFit/>
          </a:bodyPr>
          <a:lstStyle/>
          <a:p>
            <a:pPr algn="ctr"/>
            <a:r>
              <a:rPr lang="en-US" b="1" dirty="0"/>
              <a:t>Linker</a:t>
            </a:r>
          </a:p>
        </p:txBody>
      </p:sp>
      <p:sp>
        <p:nvSpPr>
          <p:cNvPr id="21" name="TextBox 20">
            <a:extLst>
              <a:ext uri="{FF2B5EF4-FFF2-40B4-BE49-F238E27FC236}">
                <a16:creationId xmlns:a16="http://schemas.microsoft.com/office/drawing/2014/main" id="{119D3F41-0AEF-E741-95DD-3A966575CDD4}"/>
              </a:ext>
            </a:extLst>
          </p:cNvPr>
          <p:cNvSpPr txBox="1"/>
          <p:nvPr/>
        </p:nvSpPr>
        <p:spPr>
          <a:xfrm>
            <a:off x="2996524" y="4757428"/>
            <a:ext cx="1727200" cy="646331"/>
          </a:xfrm>
          <a:prstGeom prst="rect">
            <a:avLst/>
          </a:prstGeom>
          <a:noFill/>
          <a:ln w="19050">
            <a:noFill/>
          </a:ln>
        </p:spPr>
        <p:txBody>
          <a:bodyPr wrap="square" rtlCol="0">
            <a:spAutoFit/>
          </a:bodyPr>
          <a:lstStyle/>
          <a:p>
            <a:pPr algn="ctr"/>
            <a:r>
              <a:rPr lang="en-US" dirty="0"/>
              <a:t>Executable </a:t>
            </a:r>
          </a:p>
          <a:p>
            <a:pPr algn="ctr"/>
            <a:r>
              <a:rPr lang="en-US" dirty="0"/>
              <a:t>Code</a:t>
            </a:r>
          </a:p>
        </p:txBody>
      </p:sp>
      <p:sp>
        <p:nvSpPr>
          <p:cNvPr id="22" name="Oval 21">
            <a:extLst>
              <a:ext uri="{FF2B5EF4-FFF2-40B4-BE49-F238E27FC236}">
                <a16:creationId xmlns:a16="http://schemas.microsoft.com/office/drawing/2014/main" id="{77EB01C1-4757-704E-B95D-C91EAD310522}"/>
              </a:ext>
            </a:extLst>
          </p:cNvPr>
          <p:cNvSpPr/>
          <p:nvPr/>
        </p:nvSpPr>
        <p:spPr>
          <a:xfrm>
            <a:off x="5526344" y="4506292"/>
            <a:ext cx="1155700" cy="114860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E06CBB3B-B052-9445-A38C-B9D52195BF22}"/>
              </a:ext>
            </a:extLst>
          </p:cNvPr>
          <p:cNvSpPr txBox="1"/>
          <p:nvPr/>
        </p:nvSpPr>
        <p:spPr>
          <a:xfrm>
            <a:off x="5591812" y="4921791"/>
            <a:ext cx="990476" cy="369332"/>
          </a:xfrm>
          <a:prstGeom prst="rect">
            <a:avLst/>
          </a:prstGeom>
          <a:noFill/>
        </p:spPr>
        <p:txBody>
          <a:bodyPr wrap="square" rtlCol="0">
            <a:spAutoFit/>
          </a:bodyPr>
          <a:lstStyle/>
          <a:p>
            <a:pPr algn="ctr"/>
            <a:r>
              <a:rPr lang="en-US" b="1" dirty="0"/>
              <a:t>Loader</a:t>
            </a:r>
          </a:p>
        </p:txBody>
      </p:sp>
      <p:sp>
        <p:nvSpPr>
          <p:cNvPr id="24" name="TextBox 23">
            <a:extLst>
              <a:ext uri="{FF2B5EF4-FFF2-40B4-BE49-F238E27FC236}">
                <a16:creationId xmlns:a16="http://schemas.microsoft.com/office/drawing/2014/main" id="{F421AE2F-A308-B842-871E-BDB650581C4F}"/>
              </a:ext>
            </a:extLst>
          </p:cNvPr>
          <p:cNvSpPr txBox="1"/>
          <p:nvPr/>
        </p:nvSpPr>
        <p:spPr>
          <a:xfrm>
            <a:off x="7505824" y="4516651"/>
            <a:ext cx="1727200" cy="1200329"/>
          </a:xfrm>
          <a:prstGeom prst="rect">
            <a:avLst/>
          </a:prstGeom>
          <a:solidFill>
            <a:schemeClr val="bg2"/>
          </a:solidFill>
          <a:ln w="19050">
            <a:solidFill>
              <a:schemeClr val="tx1"/>
            </a:solidFill>
            <a:prstDash val="dash"/>
          </a:ln>
        </p:spPr>
        <p:txBody>
          <a:bodyPr wrap="square" rtlCol="0">
            <a:spAutoFit/>
          </a:bodyPr>
          <a:lstStyle/>
          <a:p>
            <a:pPr algn="ctr"/>
            <a:r>
              <a:rPr lang="en-US" dirty="0"/>
              <a:t>In-Memory</a:t>
            </a:r>
          </a:p>
          <a:p>
            <a:pPr algn="ctr"/>
            <a:r>
              <a:rPr lang="en-US" dirty="0"/>
              <a:t>Code</a:t>
            </a:r>
          </a:p>
          <a:p>
            <a:pPr algn="ctr"/>
            <a:br>
              <a:rPr lang="en-US" dirty="0"/>
            </a:br>
            <a:endParaRPr lang="en-US" dirty="0"/>
          </a:p>
        </p:txBody>
      </p:sp>
      <p:sp>
        <p:nvSpPr>
          <p:cNvPr id="29" name="Oval 28">
            <a:extLst>
              <a:ext uri="{FF2B5EF4-FFF2-40B4-BE49-F238E27FC236}">
                <a16:creationId xmlns:a16="http://schemas.microsoft.com/office/drawing/2014/main" id="{2580C7F7-842E-844E-979D-08A02B3B5597}"/>
              </a:ext>
            </a:extLst>
          </p:cNvPr>
          <p:cNvSpPr/>
          <p:nvPr/>
        </p:nvSpPr>
        <p:spPr>
          <a:xfrm>
            <a:off x="9914194" y="4532153"/>
            <a:ext cx="1155700" cy="1148605"/>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9E1508B3-0318-A449-8570-4BBBA286431E}"/>
              </a:ext>
            </a:extLst>
          </p:cNvPr>
          <p:cNvSpPr txBox="1"/>
          <p:nvPr/>
        </p:nvSpPr>
        <p:spPr>
          <a:xfrm>
            <a:off x="9914194" y="4807952"/>
            <a:ext cx="1155700" cy="646331"/>
          </a:xfrm>
          <a:prstGeom prst="rect">
            <a:avLst/>
          </a:prstGeom>
          <a:noFill/>
        </p:spPr>
        <p:txBody>
          <a:bodyPr wrap="square" rtlCol="0">
            <a:spAutoFit/>
          </a:bodyPr>
          <a:lstStyle/>
          <a:p>
            <a:pPr algn="ctr"/>
            <a:r>
              <a:rPr lang="en-US" b="1" dirty="0"/>
              <a:t>Hardware</a:t>
            </a:r>
            <a:br>
              <a:rPr lang="en-US" b="1" dirty="0"/>
            </a:br>
            <a:r>
              <a:rPr lang="en-US" b="1" dirty="0"/>
              <a:t>Execution</a:t>
            </a:r>
          </a:p>
        </p:txBody>
      </p:sp>
      <p:cxnSp>
        <p:nvCxnSpPr>
          <p:cNvPr id="31" name="Straight Arrow Connector 30">
            <a:extLst>
              <a:ext uri="{FF2B5EF4-FFF2-40B4-BE49-F238E27FC236}">
                <a16:creationId xmlns:a16="http://schemas.microsoft.com/office/drawing/2014/main" id="{6081A6FE-E786-234A-8394-4B030FB8950E}"/>
              </a:ext>
            </a:extLst>
          </p:cNvPr>
          <p:cNvCxnSpPr/>
          <p:nvPr/>
        </p:nvCxnSpPr>
        <p:spPr>
          <a:xfrm>
            <a:off x="2400300" y="5103806"/>
            <a:ext cx="44450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F6B391C4-0FA7-5C49-826D-B538D6872432}"/>
              </a:ext>
            </a:extLst>
          </p:cNvPr>
          <p:cNvCxnSpPr/>
          <p:nvPr/>
        </p:nvCxnSpPr>
        <p:spPr>
          <a:xfrm>
            <a:off x="4895850" y="5103806"/>
            <a:ext cx="44450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22DB02F4-A7E4-D94F-ABEC-C7ABBFD22A8B}"/>
              </a:ext>
            </a:extLst>
          </p:cNvPr>
          <p:cNvCxnSpPr/>
          <p:nvPr/>
        </p:nvCxnSpPr>
        <p:spPr>
          <a:xfrm>
            <a:off x="6858000" y="5103806"/>
            <a:ext cx="44450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9E8BE4DD-ECAC-914C-B754-30C86A97024C}"/>
              </a:ext>
            </a:extLst>
          </p:cNvPr>
          <p:cNvCxnSpPr/>
          <p:nvPr/>
        </p:nvCxnSpPr>
        <p:spPr>
          <a:xfrm>
            <a:off x="9366250" y="5088765"/>
            <a:ext cx="44450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6E84EDF-E91A-7C40-9D7F-5943CB2FB3B4}"/>
              </a:ext>
            </a:extLst>
          </p:cNvPr>
          <p:cNvCxnSpPr/>
          <p:nvPr/>
        </p:nvCxnSpPr>
        <p:spPr>
          <a:xfrm>
            <a:off x="1676400" y="3614951"/>
            <a:ext cx="8839200"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599A8B0-E89E-034D-B178-0F06617AFD0E}"/>
              </a:ext>
            </a:extLst>
          </p:cNvPr>
          <p:cNvCxnSpPr>
            <a:cxnSpLocks/>
          </p:cNvCxnSpPr>
          <p:nvPr/>
        </p:nvCxnSpPr>
        <p:spPr>
          <a:xfrm flipH="1">
            <a:off x="10502901" y="2560851"/>
            <a:ext cx="12699" cy="105410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E13A19B1-C4DE-EF44-ACD8-9BB5C99020CC}"/>
              </a:ext>
            </a:extLst>
          </p:cNvPr>
          <p:cNvCxnSpPr>
            <a:cxnSpLocks/>
          </p:cNvCxnSpPr>
          <p:nvPr/>
        </p:nvCxnSpPr>
        <p:spPr>
          <a:xfrm>
            <a:off x="1676400" y="3614951"/>
            <a:ext cx="0" cy="68284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23745426-5CF6-7947-AFE1-5F748D2C1646}"/>
              </a:ext>
            </a:extLst>
          </p:cNvPr>
          <p:cNvSpPr/>
          <p:nvPr/>
        </p:nvSpPr>
        <p:spPr>
          <a:xfrm>
            <a:off x="723900" y="1238997"/>
            <a:ext cx="3886200" cy="1691401"/>
          </a:xfrm>
          <a:prstGeom prst="rect">
            <a:avLst/>
          </a:prstGeom>
          <a:noFill/>
          <a:ln w="381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5642B9F7-5FEA-684B-88A4-76F484E8B486}"/>
              </a:ext>
            </a:extLst>
          </p:cNvPr>
          <p:cNvSpPr txBox="1"/>
          <p:nvPr/>
        </p:nvSpPr>
        <p:spPr>
          <a:xfrm>
            <a:off x="2083248" y="2972556"/>
            <a:ext cx="964303" cy="369332"/>
          </a:xfrm>
          <a:prstGeom prst="rect">
            <a:avLst/>
          </a:prstGeom>
          <a:noFill/>
        </p:spPr>
        <p:txBody>
          <a:bodyPr wrap="none" rtlCol="0">
            <a:spAutoFit/>
          </a:bodyPr>
          <a:lstStyle/>
          <a:p>
            <a:r>
              <a:rPr lang="en-US" i="1" dirty="0"/>
              <a:t>optional</a:t>
            </a:r>
          </a:p>
        </p:txBody>
      </p:sp>
      <p:pic>
        <p:nvPicPr>
          <p:cNvPr id="3" name="Picture 2">
            <a:extLst>
              <a:ext uri="{FF2B5EF4-FFF2-40B4-BE49-F238E27FC236}">
                <a16:creationId xmlns:a16="http://schemas.microsoft.com/office/drawing/2014/main" id="{697BE719-6915-9F43-8A32-3E6326DA8E70}"/>
              </a:ext>
            </a:extLst>
          </p:cNvPr>
          <p:cNvPicPr>
            <a:picLocks noChangeAspect="1"/>
          </p:cNvPicPr>
          <p:nvPr/>
        </p:nvPicPr>
        <p:blipFill>
          <a:blip r:embed="rId2"/>
          <a:stretch>
            <a:fillRect/>
          </a:stretch>
        </p:blipFill>
        <p:spPr>
          <a:xfrm>
            <a:off x="5180172" y="1619082"/>
            <a:ext cx="1961312" cy="914377"/>
          </a:xfrm>
          <a:prstGeom prst="rect">
            <a:avLst/>
          </a:prstGeom>
        </p:spPr>
      </p:pic>
      <p:pic>
        <p:nvPicPr>
          <p:cNvPr id="39" name="Picture 38">
            <a:extLst>
              <a:ext uri="{FF2B5EF4-FFF2-40B4-BE49-F238E27FC236}">
                <a16:creationId xmlns:a16="http://schemas.microsoft.com/office/drawing/2014/main" id="{CCC02F4D-D281-A44C-8C35-24B0318456DE}"/>
              </a:ext>
            </a:extLst>
          </p:cNvPr>
          <p:cNvPicPr>
            <a:picLocks noChangeAspect="1"/>
          </p:cNvPicPr>
          <p:nvPr/>
        </p:nvPicPr>
        <p:blipFill>
          <a:blip r:embed="rId2"/>
          <a:stretch>
            <a:fillRect/>
          </a:stretch>
        </p:blipFill>
        <p:spPr>
          <a:xfrm>
            <a:off x="792962" y="1598166"/>
            <a:ext cx="1961312" cy="914377"/>
          </a:xfrm>
          <a:prstGeom prst="rect">
            <a:avLst/>
          </a:prstGeom>
        </p:spPr>
      </p:pic>
      <p:pic>
        <p:nvPicPr>
          <p:cNvPr id="44" name="Picture 43">
            <a:extLst>
              <a:ext uri="{FF2B5EF4-FFF2-40B4-BE49-F238E27FC236}">
                <a16:creationId xmlns:a16="http://schemas.microsoft.com/office/drawing/2014/main" id="{060883B8-A9BD-0948-B4FA-3C0878AEDD5F}"/>
              </a:ext>
            </a:extLst>
          </p:cNvPr>
          <p:cNvPicPr>
            <a:picLocks noChangeAspect="1"/>
          </p:cNvPicPr>
          <p:nvPr/>
        </p:nvPicPr>
        <p:blipFill>
          <a:blip r:embed="rId2"/>
          <a:stretch>
            <a:fillRect/>
          </a:stretch>
        </p:blipFill>
        <p:spPr>
          <a:xfrm>
            <a:off x="9508216" y="1535816"/>
            <a:ext cx="1961312" cy="914377"/>
          </a:xfrm>
          <a:prstGeom prst="rect">
            <a:avLst/>
          </a:prstGeom>
        </p:spPr>
      </p:pic>
      <p:pic>
        <p:nvPicPr>
          <p:cNvPr id="45" name="Picture 44">
            <a:extLst>
              <a:ext uri="{FF2B5EF4-FFF2-40B4-BE49-F238E27FC236}">
                <a16:creationId xmlns:a16="http://schemas.microsoft.com/office/drawing/2014/main" id="{DC9873A7-9DE9-BE44-A2B1-2DBD11E28ACE}"/>
              </a:ext>
            </a:extLst>
          </p:cNvPr>
          <p:cNvPicPr>
            <a:picLocks noChangeAspect="1"/>
          </p:cNvPicPr>
          <p:nvPr/>
        </p:nvPicPr>
        <p:blipFill>
          <a:blip r:embed="rId2"/>
          <a:stretch>
            <a:fillRect/>
          </a:stretch>
        </p:blipFill>
        <p:spPr>
          <a:xfrm>
            <a:off x="2887350" y="4659626"/>
            <a:ext cx="1961312" cy="914377"/>
          </a:xfrm>
          <a:prstGeom prst="rect">
            <a:avLst/>
          </a:prstGeom>
        </p:spPr>
      </p:pic>
    </p:spTree>
    <p:extLst>
      <p:ext uri="{BB962C8B-B14F-4D97-AF65-F5344CB8AC3E}">
        <p14:creationId xmlns:p14="http://schemas.microsoft.com/office/powerpoint/2010/main" val="3360800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0D285-01BD-5C42-AA79-903FA061DCF5}"/>
              </a:ext>
            </a:extLst>
          </p:cNvPr>
          <p:cNvSpPr>
            <a:spLocks noGrp="1"/>
          </p:cNvSpPr>
          <p:nvPr>
            <p:ph type="title"/>
          </p:nvPr>
        </p:nvSpPr>
        <p:spPr/>
        <p:txBody>
          <a:bodyPr/>
          <a:lstStyle/>
          <a:p>
            <a:r>
              <a:rPr lang="en-US" dirty="0"/>
              <a:t>What Does a Modern Operating System Do?</a:t>
            </a:r>
          </a:p>
        </p:txBody>
      </p:sp>
      <p:sp>
        <p:nvSpPr>
          <p:cNvPr id="3" name="Content Placeholder 2">
            <a:extLst>
              <a:ext uri="{FF2B5EF4-FFF2-40B4-BE49-F238E27FC236}">
                <a16:creationId xmlns:a16="http://schemas.microsoft.com/office/drawing/2014/main" id="{A0531E2A-C190-BC4C-8614-C497C3BD99A7}"/>
              </a:ext>
            </a:extLst>
          </p:cNvPr>
          <p:cNvSpPr>
            <a:spLocks noGrp="1"/>
          </p:cNvSpPr>
          <p:nvPr>
            <p:ph idx="1"/>
          </p:nvPr>
        </p:nvSpPr>
        <p:spPr/>
        <p:txBody>
          <a:bodyPr/>
          <a:lstStyle/>
          <a:p>
            <a:pPr marL="514350" indent="-514350">
              <a:buFont typeface="+mj-lt"/>
              <a:buAutoNum type="arabicPeriod"/>
            </a:pPr>
            <a:r>
              <a:rPr lang="en-US" dirty="0"/>
              <a:t>Process Management</a:t>
            </a:r>
          </a:p>
          <a:p>
            <a:pPr lvl="1"/>
            <a:r>
              <a:rPr lang="en-US" dirty="0" err="1"/>
              <a:t>Interprocess</a:t>
            </a:r>
            <a:r>
              <a:rPr lang="en-US" dirty="0"/>
              <a:t> Communications</a:t>
            </a:r>
          </a:p>
          <a:p>
            <a:pPr marL="514350" indent="-514350">
              <a:buFont typeface="+mj-lt"/>
              <a:buAutoNum type="arabicPeriod"/>
            </a:pPr>
            <a:r>
              <a:rPr lang="en-US" dirty="0"/>
              <a:t>Input / Output (I/O) Management </a:t>
            </a:r>
          </a:p>
          <a:p>
            <a:pPr marL="514350" indent="-514350">
              <a:buFont typeface="+mj-lt"/>
              <a:buAutoNum type="arabicPeriod"/>
            </a:pPr>
            <a:r>
              <a:rPr lang="en-US" dirty="0"/>
              <a:t>Memory Management</a:t>
            </a:r>
          </a:p>
          <a:p>
            <a:pPr marL="514350" indent="-514350">
              <a:buFont typeface="+mj-lt"/>
              <a:buAutoNum type="arabicPeriod"/>
            </a:pPr>
            <a:r>
              <a:rPr lang="en-US" dirty="0"/>
              <a:t>File System Management</a:t>
            </a:r>
          </a:p>
          <a:p>
            <a:pPr marL="514350" indent="-514350">
              <a:buFont typeface="+mj-lt"/>
              <a:buAutoNum type="arabicPeriod"/>
            </a:pPr>
            <a:r>
              <a:rPr lang="en-US" dirty="0"/>
              <a:t>System Functions and Kernel Mode</a:t>
            </a:r>
          </a:p>
          <a:p>
            <a:pPr marL="514350" indent="-514350">
              <a:buFont typeface="+mj-lt"/>
              <a:buAutoNum type="arabicPeriod"/>
            </a:pPr>
            <a:r>
              <a:rPr lang="en-US" dirty="0"/>
              <a:t>User Interaction – (maybe)</a:t>
            </a:r>
          </a:p>
          <a:p>
            <a:endParaRPr lang="en-US" dirty="0"/>
          </a:p>
          <a:p>
            <a:endParaRPr lang="en-US" dirty="0"/>
          </a:p>
          <a:p>
            <a:endParaRPr lang="en-US" dirty="0"/>
          </a:p>
        </p:txBody>
      </p:sp>
      <p:sp>
        <p:nvSpPr>
          <p:cNvPr id="4" name="Date Placeholder 3">
            <a:extLst>
              <a:ext uri="{FF2B5EF4-FFF2-40B4-BE49-F238E27FC236}">
                <a16:creationId xmlns:a16="http://schemas.microsoft.com/office/drawing/2014/main" id="{349D79CF-C619-F546-9F55-4B414C7737DD}"/>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919E7804-0D97-9B41-824A-1D4A0CFCB13D}"/>
              </a:ext>
            </a:extLst>
          </p:cNvPr>
          <p:cNvSpPr>
            <a:spLocks noGrp="1"/>
          </p:cNvSpPr>
          <p:nvPr>
            <p:ph type="sldNum" sz="quarter" idx="12"/>
          </p:nvPr>
        </p:nvSpPr>
        <p:spPr/>
        <p:txBody>
          <a:bodyPr/>
          <a:lstStyle/>
          <a:p>
            <a:fld id="{FCFF2910-D1F1-314D-A8F2-476646A55ABA}" type="slidenum">
              <a:rPr lang="en-US" smtClean="0"/>
              <a:pPr/>
              <a:t>13</a:t>
            </a:fld>
            <a:endParaRPr lang="en-US" dirty="0"/>
          </a:p>
        </p:txBody>
      </p:sp>
    </p:spTree>
    <p:extLst>
      <p:ext uri="{BB962C8B-B14F-4D97-AF65-F5344CB8AC3E}">
        <p14:creationId xmlns:p14="http://schemas.microsoft.com/office/powerpoint/2010/main" val="16840048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9D0D1-9F7C-7448-A07E-7A40CBFDE24D}"/>
              </a:ext>
            </a:extLst>
          </p:cNvPr>
          <p:cNvSpPr>
            <a:spLocks noGrp="1"/>
          </p:cNvSpPr>
          <p:nvPr>
            <p:ph type="title"/>
          </p:nvPr>
        </p:nvSpPr>
        <p:spPr/>
        <p:txBody>
          <a:bodyPr/>
          <a:lstStyle/>
          <a:p>
            <a:r>
              <a:rPr lang="en-US" b="1" dirty="0"/>
              <a:t>(1) Process Management</a:t>
            </a:r>
          </a:p>
        </p:txBody>
      </p:sp>
      <p:sp>
        <p:nvSpPr>
          <p:cNvPr id="3" name="Content Placeholder 2">
            <a:extLst>
              <a:ext uri="{FF2B5EF4-FFF2-40B4-BE49-F238E27FC236}">
                <a16:creationId xmlns:a16="http://schemas.microsoft.com/office/drawing/2014/main" id="{CA32157F-E48A-6B44-ACF3-BFACFD8D510D}"/>
              </a:ext>
            </a:extLst>
          </p:cNvPr>
          <p:cNvSpPr>
            <a:spLocks noGrp="1"/>
          </p:cNvSpPr>
          <p:nvPr>
            <p:ph idx="1"/>
          </p:nvPr>
        </p:nvSpPr>
        <p:spPr/>
        <p:txBody>
          <a:bodyPr/>
          <a:lstStyle/>
          <a:p>
            <a:r>
              <a:rPr lang="en-US" dirty="0"/>
              <a:t>A modern computer runs many programs at the same time</a:t>
            </a:r>
          </a:p>
          <a:p>
            <a:r>
              <a:rPr lang="en-US" dirty="0"/>
              <a:t>Each instance of a running program is called a </a:t>
            </a:r>
            <a:r>
              <a:rPr lang="en-US" i="1" dirty="0"/>
              <a:t>process</a:t>
            </a:r>
          </a:p>
          <a:p>
            <a:pPr lvl="1"/>
            <a:r>
              <a:rPr lang="en-US" dirty="0"/>
              <a:t>A program is just code</a:t>
            </a:r>
          </a:p>
          <a:p>
            <a:pPr lvl="1"/>
            <a:r>
              <a:rPr lang="en-US" dirty="0"/>
              <a:t>A process is code, data, and state information </a:t>
            </a:r>
            <a:r>
              <a:rPr lang="en-US" i="1" dirty="0"/>
              <a:t>running on a computer</a:t>
            </a:r>
          </a:p>
          <a:p>
            <a:r>
              <a:rPr lang="en-US" dirty="0"/>
              <a:t>Each process has its own address space…  in effect, it behaves as if it is the only program running</a:t>
            </a:r>
          </a:p>
          <a:p>
            <a:r>
              <a:rPr lang="en-US" i="1" dirty="0"/>
              <a:t>It’s important to understand that the operating system itself runs as one or more of these processes</a:t>
            </a:r>
          </a:p>
        </p:txBody>
      </p:sp>
      <p:sp>
        <p:nvSpPr>
          <p:cNvPr id="4" name="Date Placeholder 3">
            <a:extLst>
              <a:ext uri="{FF2B5EF4-FFF2-40B4-BE49-F238E27FC236}">
                <a16:creationId xmlns:a16="http://schemas.microsoft.com/office/drawing/2014/main" id="{5A90C6DF-03E4-A140-B1AF-092F4A993AB7}"/>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20B45A79-C648-774F-820F-055EB3B1D668}"/>
              </a:ext>
            </a:extLst>
          </p:cNvPr>
          <p:cNvSpPr>
            <a:spLocks noGrp="1"/>
          </p:cNvSpPr>
          <p:nvPr>
            <p:ph type="sldNum" sz="quarter" idx="12"/>
          </p:nvPr>
        </p:nvSpPr>
        <p:spPr/>
        <p:txBody>
          <a:bodyPr/>
          <a:lstStyle/>
          <a:p>
            <a:fld id="{FCFF2910-D1F1-314D-A8F2-476646A55ABA}" type="slidenum">
              <a:rPr lang="en-US" smtClean="0"/>
              <a:pPr/>
              <a:t>14</a:t>
            </a:fld>
            <a:endParaRPr lang="en-US" dirty="0"/>
          </a:p>
        </p:txBody>
      </p:sp>
    </p:spTree>
    <p:extLst>
      <p:ext uri="{BB962C8B-B14F-4D97-AF65-F5344CB8AC3E}">
        <p14:creationId xmlns:p14="http://schemas.microsoft.com/office/powerpoint/2010/main" val="16150933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9DBCF-A88E-684D-B66B-21828AB20FD4}"/>
              </a:ext>
            </a:extLst>
          </p:cNvPr>
          <p:cNvSpPr>
            <a:spLocks noGrp="1"/>
          </p:cNvSpPr>
          <p:nvPr>
            <p:ph type="title"/>
          </p:nvPr>
        </p:nvSpPr>
        <p:spPr/>
        <p:txBody>
          <a:bodyPr/>
          <a:lstStyle/>
          <a:p>
            <a:r>
              <a:rPr lang="en-US" dirty="0"/>
              <a:t>Processes – Mac OS:  Activity Monitor</a:t>
            </a:r>
          </a:p>
        </p:txBody>
      </p:sp>
      <p:pic>
        <p:nvPicPr>
          <p:cNvPr id="7" name="Content Placeholder 6">
            <a:extLst>
              <a:ext uri="{FF2B5EF4-FFF2-40B4-BE49-F238E27FC236}">
                <a16:creationId xmlns:a16="http://schemas.microsoft.com/office/drawing/2014/main" id="{B03F6FF4-4269-8645-A821-711B39A56DF8}"/>
              </a:ext>
            </a:extLst>
          </p:cNvPr>
          <p:cNvPicPr>
            <a:picLocks noGrp="1" noChangeAspect="1"/>
          </p:cNvPicPr>
          <p:nvPr>
            <p:ph idx="1"/>
          </p:nvPr>
        </p:nvPicPr>
        <p:blipFill>
          <a:blip r:embed="rId2"/>
          <a:stretch>
            <a:fillRect/>
          </a:stretch>
        </p:blipFill>
        <p:spPr>
          <a:xfrm>
            <a:off x="2085230" y="1238250"/>
            <a:ext cx="8021539" cy="4832350"/>
          </a:xfrm>
        </p:spPr>
      </p:pic>
      <p:sp>
        <p:nvSpPr>
          <p:cNvPr id="4" name="Date Placeholder 3">
            <a:extLst>
              <a:ext uri="{FF2B5EF4-FFF2-40B4-BE49-F238E27FC236}">
                <a16:creationId xmlns:a16="http://schemas.microsoft.com/office/drawing/2014/main" id="{5D7710C0-C862-F24C-B200-72F580274BDC}"/>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62D4E790-D9BC-E34D-91FA-C4027FD95EFE}"/>
              </a:ext>
            </a:extLst>
          </p:cNvPr>
          <p:cNvSpPr>
            <a:spLocks noGrp="1"/>
          </p:cNvSpPr>
          <p:nvPr>
            <p:ph type="sldNum" sz="quarter" idx="12"/>
          </p:nvPr>
        </p:nvSpPr>
        <p:spPr/>
        <p:txBody>
          <a:bodyPr/>
          <a:lstStyle/>
          <a:p>
            <a:fld id="{FCFF2910-D1F1-314D-A8F2-476646A55ABA}" type="slidenum">
              <a:rPr lang="en-US" smtClean="0"/>
              <a:pPr/>
              <a:t>15</a:t>
            </a:fld>
            <a:endParaRPr lang="en-US" dirty="0"/>
          </a:p>
        </p:txBody>
      </p:sp>
      <p:sp>
        <p:nvSpPr>
          <p:cNvPr id="8" name="TextBox 7">
            <a:extLst>
              <a:ext uri="{FF2B5EF4-FFF2-40B4-BE49-F238E27FC236}">
                <a16:creationId xmlns:a16="http://schemas.microsoft.com/office/drawing/2014/main" id="{0BC3B814-2E61-0049-9ABD-1529E5362CAD}"/>
              </a:ext>
            </a:extLst>
          </p:cNvPr>
          <p:cNvSpPr txBox="1"/>
          <p:nvPr/>
        </p:nvSpPr>
        <p:spPr>
          <a:xfrm>
            <a:off x="7858409" y="3654425"/>
            <a:ext cx="2871876" cy="923330"/>
          </a:xfrm>
          <a:prstGeom prst="rect">
            <a:avLst/>
          </a:prstGeom>
          <a:solidFill>
            <a:schemeClr val="bg1"/>
          </a:solidFill>
          <a:ln w="28575">
            <a:solidFill>
              <a:srgbClr val="C00000"/>
            </a:solidFill>
          </a:ln>
        </p:spPr>
        <p:txBody>
          <a:bodyPr wrap="square" rtlCol="0">
            <a:spAutoFit/>
          </a:bodyPr>
          <a:lstStyle/>
          <a:p>
            <a:r>
              <a:rPr lang="en-US" dirty="0"/>
              <a:t>At the time of this snapshot, there were 435 processes running  on my Macintosh</a:t>
            </a:r>
          </a:p>
        </p:txBody>
      </p:sp>
      <p:cxnSp>
        <p:nvCxnSpPr>
          <p:cNvPr id="10" name="Straight Arrow Connector 9">
            <a:extLst>
              <a:ext uri="{FF2B5EF4-FFF2-40B4-BE49-F238E27FC236}">
                <a16:creationId xmlns:a16="http://schemas.microsoft.com/office/drawing/2014/main" id="{277C60BC-8773-A34F-8F7A-73D8FA05229E}"/>
              </a:ext>
            </a:extLst>
          </p:cNvPr>
          <p:cNvCxnSpPr>
            <a:stCxn id="8" idx="2"/>
          </p:cNvCxnSpPr>
          <p:nvPr/>
        </p:nvCxnSpPr>
        <p:spPr>
          <a:xfrm flipH="1">
            <a:off x="8302171" y="4577755"/>
            <a:ext cx="992176" cy="792531"/>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04930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0BD36-DB16-0745-BC9B-7B9B520872BE}"/>
              </a:ext>
            </a:extLst>
          </p:cNvPr>
          <p:cNvSpPr>
            <a:spLocks noGrp="1"/>
          </p:cNvSpPr>
          <p:nvPr>
            <p:ph type="title"/>
          </p:nvPr>
        </p:nvSpPr>
        <p:spPr/>
        <p:txBody>
          <a:bodyPr/>
          <a:lstStyle/>
          <a:p>
            <a:r>
              <a:rPr lang="en-US" dirty="0"/>
              <a:t>Processes – POSIX: </a:t>
            </a:r>
            <a:r>
              <a:rPr lang="en-US" dirty="0" err="1"/>
              <a:t>ps</a:t>
            </a:r>
            <a:r>
              <a:rPr lang="en-US" dirty="0"/>
              <a:t> –</a:t>
            </a:r>
            <a:r>
              <a:rPr lang="en-US" dirty="0" err="1"/>
              <a:t>axl</a:t>
            </a:r>
            <a:r>
              <a:rPr lang="en-US" dirty="0"/>
              <a:t> command</a:t>
            </a:r>
          </a:p>
        </p:txBody>
      </p:sp>
      <p:pic>
        <p:nvPicPr>
          <p:cNvPr id="7" name="Content Placeholder 6">
            <a:extLst>
              <a:ext uri="{FF2B5EF4-FFF2-40B4-BE49-F238E27FC236}">
                <a16:creationId xmlns:a16="http://schemas.microsoft.com/office/drawing/2014/main" id="{A0A02296-D205-F046-9511-1B4DC5571667}"/>
              </a:ext>
            </a:extLst>
          </p:cNvPr>
          <p:cNvPicPr>
            <a:picLocks noGrp="1" noChangeAspect="1"/>
          </p:cNvPicPr>
          <p:nvPr>
            <p:ph idx="1"/>
          </p:nvPr>
        </p:nvPicPr>
        <p:blipFill>
          <a:blip r:embed="rId2"/>
          <a:stretch>
            <a:fillRect/>
          </a:stretch>
        </p:blipFill>
        <p:spPr>
          <a:xfrm>
            <a:off x="1959062" y="1238250"/>
            <a:ext cx="8273876" cy="4832350"/>
          </a:xfrm>
        </p:spPr>
      </p:pic>
      <p:sp>
        <p:nvSpPr>
          <p:cNvPr id="4" name="Date Placeholder 3">
            <a:extLst>
              <a:ext uri="{FF2B5EF4-FFF2-40B4-BE49-F238E27FC236}">
                <a16:creationId xmlns:a16="http://schemas.microsoft.com/office/drawing/2014/main" id="{3E32F753-6BAD-6A40-AB1F-AB8B26435517}"/>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219B2481-BDD9-3F4C-A4FE-89FEC9035666}"/>
              </a:ext>
            </a:extLst>
          </p:cNvPr>
          <p:cNvSpPr>
            <a:spLocks noGrp="1"/>
          </p:cNvSpPr>
          <p:nvPr>
            <p:ph type="sldNum" sz="quarter" idx="12"/>
          </p:nvPr>
        </p:nvSpPr>
        <p:spPr/>
        <p:txBody>
          <a:bodyPr/>
          <a:lstStyle/>
          <a:p>
            <a:fld id="{FCFF2910-D1F1-314D-A8F2-476646A55ABA}" type="slidenum">
              <a:rPr lang="en-US" smtClean="0"/>
              <a:pPr/>
              <a:t>16</a:t>
            </a:fld>
            <a:endParaRPr lang="en-US" dirty="0"/>
          </a:p>
        </p:txBody>
      </p:sp>
      <p:sp>
        <p:nvSpPr>
          <p:cNvPr id="8" name="Rectangle 7">
            <a:extLst>
              <a:ext uri="{FF2B5EF4-FFF2-40B4-BE49-F238E27FC236}">
                <a16:creationId xmlns:a16="http://schemas.microsoft.com/office/drawing/2014/main" id="{D3319BF3-70DF-C14F-A825-CC5947838ED6}"/>
              </a:ext>
            </a:extLst>
          </p:cNvPr>
          <p:cNvSpPr/>
          <p:nvPr/>
        </p:nvSpPr>
        <p:spPr>
          <a:xfrm>
            <a:off x="1959062" y="1238250"/>
            <a:ext cx="8273876" cy="483235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668307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16217-6850-7D45-A11B-F4F6C2F4FB60}"/>
              </a:ext>
            </a:extLst>
          </p:cNvPr>
          <p:cNvSpPr>
            <a:spLocks noGrp="1"/>
          </p:cNvSpPr>
          <p:nvPr>
            <p:ph type="title"/>
          </p:nvPr>
        </p:nvSpPr>
        <p:spPr/>
        <p:txBody>
          <a:bodyPr/>
          <a:lstStyle/>
          <a:p>
            <a:r>
              <a:rPr lang="en-US" dirty="0"/>
              <a:t>How Processes Are Created</a:t>
            </a:r>
          </a:p>
        </p:txBody>
      </p:sp>
      <p:sp>
        <p:nvSpPr>
          <p:cNvPr id="3" name="Content Placeholder 2">
            <a:extLst>
              <a:ext uri="{FF2B5EF4-FFF2-40B4-BE49-F238E27FC236}">
                <a16:creationId xmlns:a16="http://schemas.microsoft.com/office/drawing/2014/main" id="{96C962C7-50FF-0E45-BE22-905CD308BB69}"/>
              </a:ext>
            </a:extLst>
          </p:cNvPr>
          <p:cNvSpPr>
            <a:spLocks noGrp="1"/>
          </p:cNvSpPr>
          <p:nvPr>
            <p:ph idx="1"/>
          </p:nvPr>
        </p:nvSpPr>
        <p:spPr/>
        <p:txBody>
          <a:bodyPr/>
          <a:lstStyle/>
          <a:p>
            <a:r>
              <a:rPr lang="en-US" dirty="0"/>
              <a:t>A system function call is required to create a new process</a:t>
            </a:r>
          </a:p>
          <a:p>
            <a:r>
              <a:rPr lang="en-US" dirty="0"/>
              <a:t>A system function call is required to invoke the loader, load a program, and start execution</a:t>
            </a:r>
          </a:p>
          <a:p>
            <a:r>
              <a:rPr lang="en-US" dirty="0"/>
              <a:t>There may be two separate calls, or a single call to do both</a:t>
            </a:r>
          </a:p>
          <a:p>
            <a:r>
              <a:rPr lang="en-US" dirty="0"/>
              <a:t>In POSIX systems:</a:t>
            </a:r>
          </a:p>
          <a:p>
            <a:pPr lvl="1"/>
            <a:r>
              <a:rPr lang="en-US" dirty="0"/>
              <a:t>The fork() system call duplicates the currently running process – leaving TWO processes running the identical code, with identical states</a:t>
            </a:r>
          </a:p>
          <a:p>
            <a:pPr lvl="1"/>
            <a:r>
              <a:rPr lang="en-US" dirty="0"/>
              <a:t>The exec() system call loads an executable into the current process</a:t>
            </a:r>
          </a:p>
          <a:p>
            <a:pPr lvl="1"/>
            <a:r>
              <a:rPr lang="en-US" dirty="0"/>
              <a:t>For one program to “launch” another, it first calls fork(), and then the child process calls exec()</a:t>
            </a:r>
          </a:p>
          <a:p>
            <a:endParaRPr lang="en-US" dirty="0"/>
          </a:p>
        </p:txBody>
      </p:sp>
      <p:sp>
        <p:nvSpPr>
          <p:cNvPr id="4" name="Date Placeholder 3">
            <a:extLst>
              <a:ext uri="{FF2B5EF4-FFF2-40B4-BE49-F238E27FC236}">
                <a16:creationId xmlns:a16="http://schemas.microsoft.com/office/drawing/2014/main" id="{9A05FA4F-5C2D-6A43-B7AE-358C4C6F3083}"/>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D02C9606-9F6A-B847-9CDF-6A315453442E}"/>
              </a:ext>
            </a:extLst>
          </p:cNvPr>
          <p:cNvSpPr>
            <a:spLocks noGrp="1"/>
          </p:cNvSpPr>
          <p:nvPr>
            <p:ph type="sldNum" sz="quarter" idx="12"/>
          </p:nvPr>
        </p:nvSpPr>
        <p:spPr/>
        <p:txBody>
          <a:bodyPr/>
          <a:lstStyle/>
          <a:p>
            <a:fld id="{FCFF2910-D1F1-314D-A8F2-476646A55ABA}" type="slidenum">
              <a:rPr lang="en-US" smtClean="0"/>
              <a:pPr/>
              <a:t>17</a:t>
            </a:fld>
            <a:endParaRPr lang="en-US" dirty="0"/>
          </a:p>
        </p:txBody>
      </p:sp>
    </p:spTree>
    <p:extLst>
      <p:ext uri="{BB962C8B-B14F-4D97-AF65-F5344CB8AC3E}">
        <p14:creationId xmlns:p14="http://schemas.microsoft.com/office/powerpoint/2010/main" val="18271844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E6F89-04B7-604E-A605-39EA02C22D58}"/>
              </a:ext>
            </a:extLst>
          </p:cNvPr>
          <p:cNvSpPr>
            <a:spLocks noGrp="1"/>
          </p:cNvSpPr>
          <p:nvPr>
            <p:ph type="title"/>
          </p:nvPr>
        </p:nvSpPr>
        <p:spPr/>
        <p:txBody>
          <a:bodyPr/>
          <a:lstStyle/>
          <a:p>
            <a:r>
              <a:rPr lang="en-US" dirty="0"/>
              <a:t>Fork() and Exec()</a:t>
            </a:r>
          </a:p>
        </p:txBody>
      </p:sp>
      <p:sp>
        <p:nvSpPr>
          <p:cNvPr id="3" name="Content Placeholder 2">
            <a:extLst>
              <a:ext uri="{FF2B5EF4-FFF2-40B4-BE49-F238E27FC236}">
                <a16:creationId xmlns:a16="http://schemas.microsoft.com/office/drawing/2014/main" id="{DCC098FA-1C75-F34D-BB40-63DAACA22F26}"/>
              </a:ext>
            </a:extLst>
          </p:cNvPr>
          <p:cNvSpPr>
            <a:spLocks noGrp="1"/>
          </p:cNvSpPr>
          <p:nvPr>
            <p:ph idx="1"/>
          </p:nvPr>
        </p:nvSpPr>
        <p:spPr/>
        <p:txBody>
          <a:bodyPr>
            <a:normAutofit fontScale="92500" lnSpcReduction="20000"/>
          </a:bodyPr>
          <a:lstStyle/>
          <a:p>
            <a:pPr marL="0" indent="0">
              <a:buNone/>
            </a:pPr>
            <a:r>
              <a:rPr lang="en-US" dirty="0"/>
              <a:t>If ((</a:t>
            </a:r>
            <a:r>
              <a:rPr lang="en-US" dirty="0" err="1"/>
              <a:t>pid</a:t>
            </a:r>
            <a:r>
              <a:rPr lang="en-US" dirty="0"/>
              <a:t> = fork()) &lt; 0) { </a:t>
            </a:r>
            <a:r>
              <a:rPr lang="en-US" dirty="0">
                <a:solidFill>
                  <a:srgbClr val="C00000"/>
                </a:solidFill>
              </a:rPr>
              <a:t>// After this call there should be </a:t>
            </a:r>
            <a:r>
              <a:rPr lang="en-US" b="1" dirty="0">
                <a:solidFill>
                  <a:srgbClr val="C00000"/>
                </a:solidFill>
              </a:rPr>
              <a:t>2</a:t>
            </a:r>
            <a:r>
              <a:rPr lang="en-US" dirty="0">
                <a:solidFill>
                  <a:srgbClr val="C00000"/>
                </a:solidFill>
              </a:rPr>
              <a:t> processes running</a:t>
            </a:r>
            <a:endParaRPr lang="en-US" dirty="0"/>
          </a:p>
          <a:p>
            <a:pPr marL="0" indent="0">
              <a:buNone/>
            </a:pPr>
            <a:r>
              <a:rPr lang="en-US" dirty="0"/>
              <a:t>	</a:t>
            </a:r>
            <a:r>
              <a:rPr lang="en-US" dirty="0" err="1"/>
              <a:t>printf</a:t>
            </a:r>
            <a:r>
              <a:rPr lang="en-US" dirty="0"/>
              <a:t>(“Fork failed\n”);</a:t>
            </a:r>
          </a:p>
          <a:p>
            <a:pPr marL="0" indent="0">
              <a:buNone/>
            </a:pPr>
            <a:r>
              <a:rPr lang="en-US" dirty="0"/>
              <a:t>	exit(-1);</a:t>
            </a:r>
          </a:p>
          <a:p>
            <a:pPr marL="0" indent="0">
              <a:buNone/>
            </a:pPr>
            <a:r>
              <a:rPr lang="en-US" dirty="0"/>
              <a:t>}</a:t>
            </a:r>
          </a:p>
          <a:p>
            <a:pPr marL="0" indent="0">
              <a:buNone/>
            </a:pPr>
            <a:r>
              <a:rPr lang="en-US" dirty="0"/>
              <a:t>If (</a:t>
            </a:r>
            <a:r>
              <a:rPr lang="en-US" dirty="0" err="1"/>
              <a:t>pid</a:t>
            </a:r>
            <a:r>
              <a:rPr lang="en-US" dirty="0"/>
              <a:t> == 0) { </a:t>
            </a:r>
            <a:r>
              <a:rPr lang="en-US" dirty="0">
                <a:solidFill>
                  <a:srgbClr val="C00000"/>
                </a:solidFill>
              </a:rPr>
              <a:t>// This is the child process</a:t>
            </a:r>
          </a:p>
          <a:p>
            <a:pPr marL="0" indent="0">
              <a:buNone/>
            </a:pPr>
            <a:r>
              <a:rPr lang="en-US" dirty="0"/>
              <a:t>	exec( “/users/</a:t>
            </a:r>
            <a:r>
              <a:rPr lang="en-US" dirty="0" err="1"/>
              <a:t>robert</a:t>
            </a:r>
            <a:r>
              <a:rPr lang="en-US" dirty="0"/>
              <a:t>/</a:t>
            </a:r>
            <a:r>
              <a:rPr lang="en-US" dirty="0" err="1"/>
              <a:t>fibonnacci</a:t>
            </a:r>
            <a:r>
              <a:rPr lang="en-US" dirty="0"/>
              <a:t>” );  </a:t>
            </a:r>
            <a:r>
              <a:rPr lang="en-US" dirty="0">
                <a:solidFill>
                  <a:srgbClr val="C00000"/>
                </a:solidFill>
              </a:rPr>
              <a:t>// Invoke the loader</a:t>
            </a:r>
          </a:p>
          <a:p>
            <a:pPr marL="0" indent="0">
              <a:buNone/>
            </a:pPr>
            <a:r>
              <a:rPr lang="en-US" dirty="0"/>
              <a:t>	</a:t>
            </a:r>
            <a:r>
              <a:rPr lang="en-US" dirty="0" err="1"/>
              <a:t>printf</a:t>
            </a:r>
            <a:r>
              <a:rPr lang="en-US" dirty="0"/>
              <a:t>(“Exec failed\n”);</a:t>
            </a:r>
          </a:p>
          <a:p>
            <a:pPr marL="0" indent="0">
              <a:buNone/>
            </a:pPr>
            <a:r>
              <a:rPr lang="en-US" dirty="0"/>
              <a:t>	exit(-1);</a:t>
            </a:r>
          </a:p>
          <a:p>
            <a:pPr marL="0" indent="0">
              <a:buNone/>
            </a:pPr>
            <a:r>
              <a:rPr lang="en-US" dirty="0"/>
              <a:t>}</a:t>
            </a:r>
          </a:p>
          <a:p>
            <a:pPr marL="0" indent="0">
              <a:buNone/>
            </a:pPr>
            <a:r>
              <a:rPr lang="en-US" dirty="0">
                <a:solidFill>
                  <a:srgbClr val="C00000"/>
                </a:solidFill>
              </a:rPr>
              <a:t>// Parent process continues</a:t>
            </a:r>
          </a:p>
          <a:p>
            <a:pPr marL="0" indent="0">
              <a:buNone/>
            </a:pPr>
            <a:r>
              <a:rPr lang="en-US" dirty="0" err="1"/>
              <a:t>printf</a:t>
            </a:r>
            <a:r>
              <a:rPr lang="en-US" dirty="0"/>
              <a:t>(“Process ID of child is %d\n”, </a:t>
            </a:r>
            <a:r>
              <a:rPr lang="en-US" dirty="0" err="1"/>
              <a:t>pid</a:t>
            </a:r>
            <a:r>
              <a:rPr lang="en-US" dirty="0"/>
              <a:t>);</a:t>
            </a:r>
          </a:p>
          <a:p>
            <a:pPr marL="0" indent="0">
              <a:buNone/>
            </a:pPr>
            <a:endParaRPr lang="en-US" dirty="0"/>
          </a:p>
          <a:p>
            <a:pPr marL="0" indent="0">
              <a:buNone/>
            </a:pPr>
            <a:endParaRPr lang="en-US" dirty="0"/>
          </a:p>
        </p:txBody>
      </p:sp>
      <p:sp>
        <p:nvSpPr>
          <p:cNvPr id="4" name="Date Placeholder 3">
            <a:extLst>
              <a:ext uri="{FF2B5EF4-FFF2-40B4-BE49-F238E27FC236}">
                <a16:creationId xmlns:a16="http://schemas.microsoft.com/office/drawing/2014/main" id="{EFDAC5CA-C8A7-AD47-9709-F928E7D94667}"/>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8D3B896E-7207-EB40-B266-A7949CDA7029}"/>
              </a:ext>
            </a:extLst>
          </p:cNvPr>
          <p:cNvSpPr>
            <a:spLocks noGrp="1"/>
          </p:cNvSpPr>
          <p:nvPr>
            <p:ph type="sldNum" sz="quarter" idx="12"/>
          </p:nvPr>
        </p:nvSpPr>
        <p:spPr/>
        <p:txBody>
          <a:bodyPr/>
          <a:lstStyle/>
          <a:p>
            <a:fld id="{FCFF2910-D1F1-314D-A8F2-476646A55ABA}" type="slidenum">
              <a:rPr lang="en-US" smtClean="0"/>
              <a:pPr/>
              <a:t>18</a:t>
            </a:fld>
            <a:endParaRPr lang="en-US" dirty="0"/>
          </a:p>
        </p:txBody>
      </p:sp>
    </p:spTree>
    <p:extLst>
      <p:ext uri="{BB962C8B-B14F-4D97-AF65-F5344CB8AC3E}">
        <p14:creationId xmlns:p14="http://schemas.microsoft.com/office/powerpoint/2010/main" val="24534883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F138E-66E9-094C-AF95-C617AE65BE96}"/>
              </a:ext>
            </a:extLst>
          </p:cNvPr>
          <p:cNvSpPr>
            <a:spLocks noGrp="1"/>
          </p:cNvSpPr>
          <p:nvPr>
            <p:ph type="title"/>
          </p:nvPr>
        </p:nvSpPr>
        <p:spPr>
          <a:xfrm>
            <a:off x="838200" y="1"/>
            <a:ext cx="10515600" cy="1238996"/>
          </a:xfrm>
        </p:spPr>
        <p:txBody>
          <a:bodyPr/>
          <a:lstStyle/>
          <a:p>
            <a:r>
              <a:rPr lang="en-US" dirty="0"/>
              <a:t>Fork() and Exec()</a:t>
            </a:r>
          </a:p>
        </p:txBody>
      </p:sp>
      <p:sp>
        <p:nvSpPr>
          <p:cNvPr id="4" name="Date Placeholder 3">
            <a:extLst>
              <a:ext uri="{FF2B5EF4-FFF2-40B4-BE49-F238E27FC236}">
                <a16:creationId xmlns:a16="http://schemas.microsoft.com/office/drawing/2014/main" id="{54EB289A-C30F-DA4C-A18B-013CAF5C532E}"/>
              </a:ext>
            </a:extLst>
          </p:cNvPr>
          <p:cNvSpPr>
            <a:spLocks noGrp="1"/>
          </p:cNvSpPr>
          <p:nvPr>
            <p:ph type="dt" sz="half" idx="10"/>
          </p:nvPr>
        </p:nvSpPr>
        <p:spPr/>
        <p:txBody>
          <a:bodyPr/>
          <a:lstStyle/>
          <a:p>
            <a:r>
              <a:rPr lang="en-US"/>
              <a:t>CMPE 220</a:t>
            </a:r>
            <a:endParaRPr lang="en-US" dirty="0"/>
          </a:p>
        </p:txBody>
      </p:sp>
      <p:sp>
        <p:nvSpPr>
          <p:cNvPr id="6" name="Rectangle 5">
            <a:extLst>
              <a:ext uri="{FF2B5EF4-FFF2-40B4-BE49-F238E27FC236}">
                <a16:creationId xmlns:a16="http://schemas.microsoft.com/office/drawing/2014/main" id="{390D2878-91C6-C04A-89F1-ADE002CFF390}"/>
              </a:ext>
            </a:extLst>
          </p:cNvPr>
          <p:cNvSpPr/>
          <p:nvPr/>
        </p:nvSpPr>
        <p:spPr>
          <a:xfrm>
            <a:off x="1317425" y="1917507"/>
            <a:ext cx="2787445" cy="3896530"/>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DACEB53D-AA31-494C-A6D1-74986A30338D}"/>
              </a:ext>
            </a:extLst>
          </p:cNvPr>
          <p:cNvSpPr txBox="1"/>
          <p:nvPr/>
        </p:nvSpPr>
        <p:spPr>
          <a:xfrm>
            <a:off x="1851039" y="1344382"/>
            <a:ext cx="1720215" cy="461665"/>
          </a:xfrm>
          <a:prstGeom prst="rect">
            <a:avLst/>
          </a:prstGeom>
          <a:noFill/>
        </p:spPr>
        <p:txBody>
          <a:bodyPr wrap="none" rtlCol="0">
            <a:spAutoFit/>
          </a:bodyPr>
          <a:lstStyle/>
          <a:p>
            <a:r>
              <a:rPr lang="en-US" sz="2400" dirty="0"/>
              <a:t>Process One</a:t>
            </a:r>
          </a:p>
        </p:txBody>
      </p:sp>
      <p:cxnSp>
        <p:nvCxnSpPr>
          <p:cNvPr id="12" name="Straight Connector 11">
            <a:extLst>
              <a:ext uri="{FF2B5EF4-FFF2-40B4-BE49-F238E27FC236}">
                <a16:creationId xmlns:a16="http://schemas.microsoft.com/office/drawing/2014/main" id="{49822829-9B9B-F54B-9303-8AA6AEE2E362}"/>
              </a:ext>
            </a:extLst>
          </p:cNvPr>
          <p:cNvCxnSpPr/>
          <p:nvPr/>
        </p:nvCxnSpPr>
        <p:spPr>
          <a:xfrm>
            <a:off x="1898660" y="2379406"/>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AF2CE9A-B220-DE4D-8821-C91B9FB9D4AF}"/>
              </a:ext>
            </a:extLst>
          </p:cNvPr>
          <p:cNvCxnSpPr/>
          <p:nvPr/>
        </p:nvCxnSpPr>
        <p:spPr>
          <a:xfrm>
            <a:off x="1898660" y="2605548"/>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A0E40FF-72A4-9E4D-9F05-A53F5972ABDE}"/>
              </a:ext>
            </a:extLst>
          </p:cNvPr>
          <p:cNvCxnSpPr/>
          <p:nvPr/>
        </p:nvCxnSpPr>
        <p:spPr>
          <a:xfrm>
            <a:off x="1898660" y="2831690"/>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2955CBB-7E99-2B42-8B88-1E58D00B7406}"/>
              </a:ext>
            </a:extLst>
          </p:cNvPr>
          <p:cNvCxnSpPr/>
          <p:nvPr/>
        </p:nvCxnSpPr>
        <p:spPr>
          <a:xfrm>
            <a:off x="1898660" y="3057832"/>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EC47B5F-D916-A94C-92E0-971C784DC616}"/>
              </a:ext>
            </a:extLst>
          </p:cNvPr>
          <p:cNvCxnSpPr/>
          <p:nvPr/>
        </p:nvCxnSpPr>
        <p:spPr>
          <a:xfrm>
            <a:off x="1898660" y="3283974"/>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EE8599C-C5FE-4F4D-B6BE-72B887D79B5F}"/>
              </a:ext>
            </a:extLst>
          </p:cNvPr>
          <p:cNvCxnSpPr/>
          <p:nvPr/>
        </p:nvCxnSpPr>
        <p:spPr>
          <a:xfrm>
            <a:off x="1898660" y="3510116"/>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775AAE7-E345-F342-B6CB-2EB3910F08C0}"/>
              </a:ext>
            </a:extLst>
          </p:cNvPr>
          <p:cNvCxnSpPr/>
          <p:nvPr/>
        </p:nvCxnSpPr>
        <p:spPr>
          <a:xfrm>
            <a:off x="1898660" y="3736258"/>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E174ECD-9EAE-094E-B651-B1348326AC47}"/>
              </a:ext>
            </a:extLst>
          </p:cNvPr>
          <p:cNvCxnSpPr/>
          <p:nvPr/>
        </p:nvCxnSpPr>
        <p:spPr>
          <a:xfrm>
            <a:off x="1898660" y="4866968"/>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B1C40249-4C67-B244-B4F3-9A86B8EA919C}"/>
              </a:ext>
            </a:extLst>
          </p:cNvPr>
          <p:cNvCxnSpPr/>
          <p:nvPr/>
        </p:nvCxnSpPr>
        <p:spPr>
          <a:xfrm>
            <a:off x="1898660" y="5093110"/>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3F8C031-EAB3-0E4A-9423-8EFEFED80C53}"/>
              </a:ext>
            </a:extLst>
          </p:cNvPr>
          <p:cNvCxnSpPr/>
          <p:nvPr/>
        </p:nvCxnSpPr>
        <p:spPr>
          <a:xfrm>
            <a:off x="1898660" y="5319252"/>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F52E1D3-1C66-2A4A-9B13-7B5812099313}"/>
              </a:ext>
            </a:extLst>
          </p:cNvPr>
          <p:cNvCxnSpPr/>
          <p:nvPr/>
        </p:nvCxnSpPr>
        <p:spPr>
          <a:xfrm>
            <a:off x="1898660" y="5545394"/>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64449C49-C656-F645-BDF9-AC52204E5296}"/>
              </a:ext>
            </a:extLst>
          </p:cNvPr>
          <p:cNvSpPr txBox="1"/>
          <p:nvPr/>
        </p:nvSpPr>
        <p:spPr>
          <a:xfrm>
            <a:off x="1836525" y="1992022"/>
            <a:ext cx="1702261" cy="369332"/>
          </a:xfrm>
          <a:prstGeom prst="rect">
            <a:avLst/>
          </a:prstGeom>
          <a:noFill/>
        </p:spPr>
        <p:txBody>
          <a:bodyPr wrap="none" rtlCol="0">
            <a:spAutoFit/>
          </a:bodyPr>
          <a:lstStyle/>
          <a:p>
            <a:r>
              <a:rPr lang="en-US" dirty="0"/>
              <a:t>Program A Code</a:t>
            </a:r>
          </a:p>
        </p:txBody>
      </p:sp>
      <p:sp>
        <p:nvSpPr>
          <p:cNvPr id="59" name="TextBox 58">
            <a:extLst>
              <a:ext uri="{FF2B5EF4-FFF2-40B4-BE49-F238E27FC236}">
                <a16:creationId xmlns:a16="http://schemas.microsoft.com/office/drawing/2014/main" id="{1AEBEC1C-57B6-564F-9F80-96C6561C8D7D}"/>
              </a:ext>
            </a:extLst>
          </p:cNvPr>
          <p:cNvSpPr txBox="1"/>
          <p:nvPr/>
        </p:nvSpPr>
        <p:spPr>
          <a:xfrm>
            <a:off x="1814534" y="3792248"/>
            <a:ext cx="2213106" cy="923330"/>
          </a:xfrm>
          <a:prstGeom prst="rect">
            <a:avLst/>
          </a:prstGeom>
          <a:noFill/>
        </p:spPr>
        <p:txBody>
          <a:bodyPr wrap="none" rtlCol="0">
            <a:spAutoFit/>
          </a:bodyPr>
          <a:lstStyle/>
          <a:p>
            <a:r>
              <a:rPr lang="en-US" dirty="0" err="1">
                <a:solidFill>
                  <a:srgbClr val="C00000"/>
                </a:solidFill>
              </a:rPr>
              <a:t>pid</a:t>
            </a:r>
            <a:r>
              <a:rPr lang="en-US" dirty="0">
                <a:solidFill>
                  <a:srgbClr val="C00000"/>
                </a:solidFill>
              </a:rPr>
              <a:t> = fork()</a:t>
            </a:r>
          </a:p>
          <a:p>
            <a:r>
              <a:rPr lang="en-US" dirty="0"/>
              <a:t>If (</a:t>
            </a:r>
            <a:r>
              <a:rPr lang="en-US" dirty="0" err="1"/>
              <a:t>pid</a:t>
            </a:r>
            <a:r>
              <a:rPr lang="en-US" dirty="0"/>
              <a:t> == 0)</a:t>
            </a:r>
          </a:p>
          <a:p>
            <a:r>
              <a:rPr lang="en-US" dirty="0"/>
              <a:t>    exec(“Program B”);</a:t>
            </a:r>
          </a:p>
        </p:txBody>
      </p:sp>
      <p:grpSp>
        <p:nvGrpSpPr>
          <p:cNvPr id="29" name="Group 28">
            <a:extLst>
              <a:ext uri="{FF2B5EF4-FFF2-40B4-BE49-F238E27FC236}">
                <a16:creationId xmlns:a16="http://schemas.microsoft.com/office/drawing/2014/main" id="{6C492290-2032-594C-8CE8-1EA5A2098695}"/>
              </a:ext>
            </a:extLst>
          </p:cNvPr>
          <p:cNvGrpSpPr/>
          <p:nvPr/>
        </p:nvGrpSpPr>
        <p:grpSpPr>
          <a:xfrm>
            <a:off x="4924225" y="1344382"/>
            <a:ext cx="2787445" cy="4469655"/>
            <a:chOff x="4924225" y="1344382"/>
            <a:chExt cx="2787445" cy="4469655"/>
          </a:xfrm>
        </p:grpSpPr>
        <p:sp>
          <p:nvSpPr>
            <p:cNvPr id="77" name="Rectangle 76">
              <a:extLst>
                <a:ext uri="{FF2B5EF4-FFF2-40B4-BE49-F238E27FC236}">
                  <a16:creationId xmlns:a16="http://schemas.microsoft.com/office/drawing/2014/main" id="{F2C81B8B-79BC-7D46-B827-1C8CF744C837}"/>
                </a:ext>
              </a:extLst>
            </p:cNvPr>
            <p:cNvSpPr/>
            <p:nvPr/>
          </p:nvSpPr>
          <p:spPr>
            <a:xfrm>
              <a:off x="4924225" y="1917507"/>
              <a:ext cx="2787445" cy="3896530"/>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TextBox 77">
              <a:extLst>
                <a:ext uri="{FF2B5EF4-FFF2-40B4-BE49-F238E27FC236}">
                  <a16:creationId xmlns:a16="http://schemas.microsoft.com/office/drawing/2014/main" id="{EC1F86FF-FC54-C140-949F-6C29B5F1C4F4}"/>
                </a:ext>
              </a:extLst>
            </p:cNvPr>
            <p:cNvSpPr txBox="1"/>
            <p:nvPr/>
          </p:nvSpPr>
          <p:spPr>
            <a:xfrm>
              <a:off x="5457839" y="1344382"/>
              <a:ext cx="1717201" cy="461665"/>
            </a:xfrm>
            <a:prstGeom prst="rect">
              <a:avLst/>
            </a:prstGeom>
            <a:noFill/>
          </p:spPr>
          <p:txBody>
            <a:bodyPr wrap="none" rtlCol="0">
              <a:spAutoFit/>
            </a:bodyPr>
            <a:lstStyle/>
            <a:p>
              <a:r>
                <a:rPr lang="en-US" sz="2400" dirty="0"/>
                <a:t>Process Two</a:t>
              </a:r>
            </a:p>
          </p:txBody>
        </p:sp>
        <p:cxnSp>
          <p:nvCxnSpPr>
            <p:cNvPr id="79" name="Straight Connector 78">
              <a:extLst>
                <a:ext uri="{FF2B5EF4-FFF2-40B4-BE49-F238E27FC236}">
                  <a16:creationId xmlns:a16="http://schemas.microsoft.com/office/drawing/2014/main" id="{760C92B5-027C-7842-9F0C-88A949A72DA8}"/>
                </a:ext>
              </a:extLst>
            </p:cNvPr>
            <p:cNvCxnSpPr/>
            <p:nvPr/>
          </p:nvCxnSpPr>
          <p:spPr>
            <a:xfrm>
              <a:off x="5505460" y="2379406"/>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4DB9CD49-9842-7D4F-95BF-284B77ECD84D}"/>
                </a:ext>
              </a:extLst>
            </p:cNvPr>
            <p:cNvCxnSpPr/>
            <p:nvPr/>
          </p:nvCxnSpPr>
          <p:spPr>
            <a:xfrm>
              <a:off x="5505460" y="2605548"/>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4B22E8D3-0501-AB46-987C-A41430D920F8}"/>
                </a:ext>
              </a:extLst>
            </p:cNvPr>
            <p:cNvCxnSpPr/>
            <p:nvPr/>
          </p:nvCxnSpPr>
          <p:spPr>
            <a:xfrm>
              <a:off x="5505460" y="2831690"/>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FD2F285F-62F2-B74E-8B89-5F1998EC6686}"/>
                </a:ext>
              </a:extLst>
            </p:cNvPr>
            <p:cNvCxnSpPr/>
            <p:nvPr/>
          </p:nvCxnSpPr>
          <p:spPr>
            <a:xfrm>
              <a:off x="5505460" y="3057832"/>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E4B40DA1-1C6E-3C41-9AEF-6510892E1C11}"/>
                </a:ext>
              </a:extLst>
            </p:cNvPr>
            <p:cNvCxnSpPr/>
            <p:nvPr/>
          </p:nvCxnSpPr>
          <p:spPr>
            <a:xfrm>
              <a:off x="5505460" y="3283974"/>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3DA07037-E14C-494C-B568-EDAA4A9A2F7D}"/>
                </a:ext>
              </a:extLst>
            </p:cNvPr>
            <p:cNvCxnSpPr/>
            <p:nvPr/>
          </p:nvCxnSpPr>
          <p:spPr>
            <a:xfrm>
              <a:off x="5505460" y="3510116"/>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4E36063C-9423-0A4A-A326-205FBE10A0C9}"/>
                </a:ext>
              </a:extLst>
            </p:cNvPr>
            <p:cNvCxnSpPr/>
            <p:nvPr/>
          </p:nvCxnSpPr>
          <p:spPr>
            <a:xfrm>
              <a:off x="5505460" y="3736258"/>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469B14F5-CB34-9246-A666-BF97C28A6166}"/>
                </a:ext>
              </a:extLst>
            </p:cNvPr>
            <p:cNvCxnSpPr/>
            <p:nvPr/>
          </p:nvCxnSpPr>
          <p:spPr>
            <a:xfrm>
              <a:off x="5505460" y="4866968"/>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341650B9-D0F0-B940-B72E-520B45E6B963}"/>
                </a:ext>
              </a:extLst>
            </p:cNvPr>
            <p:cNvCxnSpPr/>
            <p:nvPr/>
          </p:nvCxnSpPr>
          <p:spPr>
            <a:xfrm>
              <a:off x="5505460" y="5093110"/>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D1CC6F74-3C5D-5C4C-9446-46F0A566F01E}"/>
                </a:ext>
              </a:extLst>
            </p:cNvPr>
            <p:cNvCxnSpPr/>
            <p:nvPr/>
          </p:nvCxnSpPr>
          <p:spPr>
            <a:xfrm>
              <a:off x="5505460" y="5319252"/>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4F47ECA3-76D8-D54C-945A-2F2EBAE4D9E0}"/>
                </a:ext>
              </a:extLst>
            </p:cNvPr>
            <p:cNvCxnSpPr/>
            <p:nvPr/>
          </p:nvCxnSpPr>
          <p:spPr>
            <a:xfrm>
              <a:off x="5505460" y="5545394"/>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90" name="TextBox 89">
              <a:extLst>
                <a:ext uri="{FF2B5EF4-FFF2-40B4-BE49-F238E27FC236}">
                  <a16:creationId xmlns:a16="http://schemas.microsoft.com/office/drawing/2014/main" id="{39BD95DF-E719-3648-8871-BDA8E441888B}"/>
                </a:ext>
              </a:extLst>
            </p:cNvPr>
            <p:cNvSpPr txBox="1"/>
            <p:nvPr/>
          </p:nvSpPr>
          <p:spPr>
            <a:xfrm>
              <a:off x="5443325" y="1992022"/>
              <a:ext cx="1702261" cy="369332"/>
            </a:xfrm>
            <a:prstGeom prst="rect">
              <a:avLst/>
            </a:prstGeom>
            <a:noFill/>
          </p:spPr>
          <p:txBody>
            <a:bodyPr wrap="none" rtlCol="0">
              <a:spAutoFit/>
            </a:bodyPr>
            <a:lstStyle/>
            <a:p>
              <a:r>
                <a:rPr lang="en-US" dirty="0"/>
                <a:t>Program A Code</a:t>
              </a:r>
            </a:p>
          </p:txBody>
        </p:sp>
        <p:sp>
          <p:nvSpPr>
            <p:cNvPr id="91" name="TextBox 90">
              <a:extLst>
                <a:ext uri="{FF2B5EF4-FFF2-40B4-BE49-F238E27FC236}">
                  <a16:creationId xmlns:a16="http://schemas.microsoft.com/office/drawing/2014/main" id="{71FE57C8-D37B-7342-906C-2BD7BD0B3F16}"/>
                </a:ext>
              </a:extLst>
            </p:cNvPr>
            <p:cNvSpPr txBox="1"/>
            <p:nvPr/>
          </p:nvSpPr>
          <p:spPr>
            <a:xfrm>
              <a:off x="5421334" y="3792248"/>
              <a:ext cx="2213106" cy="923330"/>
            </a:xfrm>
            <a:prstGeom prst="rect">
              <a:avLst/>
            </a:prstGeom>
            <a:noFill/>
          </p:spPr>
          <p:txBody>
            <a:bodyPr wrap="none" rtlCol="0">
              <a:spAutoFit/>
            </a:bodyPr>
            <a:lstStyle/>
            <a:p>
              <a:r>
                <a:rPr lang="en-US" dirty="0" err="1"/>
                <a:t>pid</a:t>
              </a:r>
              <a:r>
                <a:rPr lang="en-US" dirty="0"/>
                <a:t> = fork()</a:t>
              </a:r>
            </a:p>
            <a:p>
              <a:r>
                <a:rPr lang="en-US" dirty="0"/>
                <a:t>If (</a:t>
              </a:r>
              <a:r>
                <a:rPr lang="en-US" dirty="0" err="1"/>
                <a:t>pid</a:t>
              </a:r>
              <a:r>
                <a:rPr lang="en-US" dirty="0"/>
                <a:t> == 0)</a:t>
              </a:r>
            </a:p>
            <a:p>
              <a:r>
                <a:rPr lang="en-US" dirty="0"/>
                <a:t>    </a:t>
              </a:r>
              <a:r>
                <a:rPr lang="en-US" dirty="0">
                  <a:solidFill>
                    <a:srgbClr val="FF0000"/>
                  </a:solidFill>
                </a:rPr>
                <a:t>exec(“Program B”);</a:t>
              </a:r>
            </a:p>
          </p:txBody>
        </p:sp>
      </p:grpSp>
      <p:grpSp>
        <p:nvGrpSpPr>
          <p:cNvPr id="30" name="Group 29">
            <a:extLst>
              <a:ext uri="{FF2B5EF4-FFF2-40B4-BE49-F238E27FC236}">
                <a16:creationId xmlns:a16="http://schemas.microsoft.com/office/drawing/2014/main" id="{520E43CC-89C3-1B42-93BE-DC2BA9245EDA}"/>
              </a:ext>
            </a:extLst>
          </p:cNvPr>
          <p:cNvGrpSpPr/>
          <p:nvPr/>
        </p:nvGrpSpPr>
        <p:grpSpPr>
          <a:xfrm>
            <a:off x="4922716" y="1911432"/>
            <a:ext cx="2787445" cy="3896530"/>
            <a:chOff x="8566355" y="1942580"/>
            <a:chExt cx="2787445" cy="3896530"/>
          </a:xfrm>
        </p:grpSpPr>
        <p:sp>
          <p:nvSpPr>
            <p:cNvPr id="107" name="Rectangle 106">
              <a:extLst>
                <a:ext uri="{FF2B5EF4-FFF2-40B4-BE49-F238E27FC236}">
                  <a16:creationId xmlns:a16="http://schemas.microsoft.com/office/drawing/2014/main" id="{C4696E22-2E96-824E-9126-C296E6F60063}"/>
                </a:ext>
              </a:extLst>
            </p:cNvPr>
            <p:cNvSpPr/>
            <p:nvPr/>
          </p:nvSpPr>
          <p:spPr>
            <a:xfrm>
              <a:off x="8566355" y="1942580"/>
              <a:ext cx="2787445" cy="3896530"/>
            </a:xfrm>
            <a:prstGeom prst="rect">
              <a:avLst/>
            </a:prstGeom>
            <a:solidFill>
              <a:schemeClr val="accent2">
                <a:lumMod val="20000"/>
                <a:lumOff val="80000"/>
              </a:schemeClr>
            </a:solid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8" name="Straight Connector 107">
              <a:extLst>
                <a:ext uri="{FF2B5EF4-FFF2-40B4-BE49-F238E27FC236}">
                  <a16:creationId xmlns:a16="http://schemas.microsoft.com/office/drawing/2014/main" id="{9EA851C2-82D8-DD4A-B35F-BF942F24AE6C}"/>
                </a:ext>
              </a:extLst>
            </p:cNvPr>
            <p:cNvCxnSpPr/>
            <p:nvPr/>
          </p:nvCxnSpPr>
          <p:spPr>
            <a:xfrm>
              <a:off x="9147590" y="2404479"/>
              <a:ext cx="1624974"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6D5C9AFC-5538-4C4A-BDAD-21EDD98543BB}"/>
                </a:ext>
              </a:extLst>
            </p:cNvPr>
            <p:cNvCxnSpPr/>
            <p:nvPr/>
          </p:nvCxnSpPr>
          <p:spPr>
            <a:xfrm>
              <a:off x="9147590" y="2630621"/>
              <a:ext cx="1624974"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DB895DCD-9C95-414C-94B5-E38FDA706949}"/>
                </a:ext>
              </a:extLst>
            </p:cNvPr>
            <p:cNvCxnSpPr/>
            <p:nvPr/>
          </p:nvCxnSpPr>
          <p:spPr>
            <a:xfrm>
              <a:off x="9147590" y="2856763"/>
              <a:ext cx="1624974"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ED1648FA-0DD5-FB42-9F70-AF4F019EE84A}"/>
                </a:ext>
              </a:extLst>
            </p:cNvPr>
            <p:cNvCxnSpPr/>
            <p:nvPr/>
          </p:nvCxnSpPr>
          <p:spPr>
            <a:xfrm>
              <a:off x="9147590" y="3082905"/>
              <a:ext cx="1624974"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58D53C7E-C898-6541-BCE1-B84B23411033}"/>
                </a:ext>
              </a:extLst>
            </p:cNvPr>
            <p:cNvCxnSpPr/>
            <p:nvPr/>
          </p:nvCxnSpPr>
          <p:spPr>
            <a:xfrm>
              <a:off x="9147590" y="3309047"/>
              <a:ext cx="1624974"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119" name="TextBox 118">
              <a:extLst>
                <a:ext uri="{FF2B5EF4-FFF2-40B4-BE49-F238E27FC236}">
                  <a16:creationId xmlns:a16="http://schemas.microsoft.com/office/drawing/2014/main" id="{F76E96CC-0C98-334F-93B1-6E702AED8C2C}"/>
                </a:ext>
              </a:extLst>
            </p:cNvPr>
            <p:cNvSpPr txBox="1"/>
            <p:nvPr/>
          </p:nvSpPr>
          <p:spPr>
            <a:xfrm>
              <a:off x="9085455" y="2017095"/>
              <a:ext cx="1702261" cy="369332"/>
            </a:xfrm>
            <a:prstGeom prst="rect">
              <a:avLst/>
            </a:prstGeom>
            <a:noFill/>
            <a:ln>
              <a:noFill/>
            </a:ln>
          </p:spPr>
          <p:txBody>
            <a:bodyPr wrap="none" rtlCol="0">
              <a:spAutoFit/>
            </a:bodyPr>
            <a:lstStyle/>
            <a:p>
              <a:r>
                <a:rPr lang="en-US" dirty="0"/>
                <a:t>Program B Code</a:t>
              </a:r>
            </a:p>
          </p:txBody>
        </p:sp>
        <p:cxnSp>
          <p:nvCxnSpPr>
            <p:cNvPr id="121" name="Straight Connector 120">
              <a:extLst>
                <a:ext uri="{FF2B5EF4-FFF2-40B4-BE49-F238E27FC236}">
                  <a16:creationId xmlns:a16="http://schemas.microsoft.com/office/drawing/2014/main" id="{97BE4AFD-CEF1-6142-93CA-9E9BF6ADD9DA}"/>
                </a:ext>
              </a:extLst>
            </p:cNvPr>
            <p:cNvCxnSpPr/>
            <p:nvPr/>
          </p:nvCxnSpPr>
          <p:spPr>
            <a:xfrm>
              <a:off x="9147590" y="3536278"/>
              <a:ext cx="1624974"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7BC8B813-929F-3248-8C7F-58510855E80B}"/>
                </a:ext>
              </a:extLst>
            </p:cNvPr>
            <p:cNvCxnSpPr/>
            <p:nvPr/>
          </p:nvCxnSpPr>
          <p:spPr>
            <a:xfrm>
              <a:off x="9147590" y="3762420"/>
              <a:ext cx="1624974"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0290CDB9-FAA6-0D46-9461-13631F7343EB}"/>
                </a:ext>
              </a:extLst>
            </p:cNvPr>
            <p:cNvCxnSpPr/>
            <p:nvPr/>
          </p:nvCxnSpPr>
          <p:spPr>
            <a:xfrm>
              <a:off x="9147590" y="3988562"/>
              <a:ext cx="1624974"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F89A5575-CC69-9948-A316-F9FCF343202C}"/>
                </a:ext>
              </a:extLst>
            </p:cNvPr>
            <p:cNvCxnSpPr/>
            <p:nvPr/>
          </p:nvCxnSpPr>
          <p:spPr>
            <a:xfrm>
              <a:off x="9147590" y="4214704"/>
              <a:ext cx="1624974"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2C1BA971-F9C9-0F4E-AD65-585EA1003B35}"/>
                </a:ext>
              </a:extLst>
            </p:cNvPr>
            <p:cNvCxnSpPr/>
            <p:nvPr/>
          </p:nvCxnSpPr>
          <p:spPr>
            <a:xfrm>
              <a:off x="9147590" y="4440846"/>
              <a:ext cx="1624974"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EE0DD56F-F801-7B45-8EC4-D4FEC61B5CD4}"/>
                </a:ext>
              </a:extLst>
            </p:cNvPr>
            <p:cNvCxnSpPr/>
            <p:nvPr/>
          </p:nvCxnSpPr>
          <p:spPr>
            <a:xfrm>
              <a:off x="9147590" y="4668077"/>
              <a:ext cx="1624974"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430E8873-0EE5-5C45-8D48-E4176E2104FF}"/>
                </a:ext>
              </a:extLst>
            </p:cNvPr>
            <p:cNvCxnSpPr/>
            <p:nvPr/>
          </p:nvCxnSpPr>
          <p:spPr>
            <a:xfrm>
              <a:off x="9147590" y="4894219"/>
              <a:ext cx="1624974"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AA83B361-85BE-BE40-8D80-D1D04BB4EA50}"/>
                </a:ext>
              </a:extLst>
            </p:cNvPr>
            <p:cNvCxnSpPr/>
            <p:nvPr/>
          </p:nvCxnSpPr>
          <p:spPr>
            <a:xfrm>
              <a:off x="9147590" y="5120361"/>
              <a:ext cx="1624974"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21A71921-34E3-B94D-91FC-24C5E414BF45}"/>
                </a:ext>
              </a:extLst>
            </p:cNvPr>
            <p:cNvCxnSpPr/>
            <p:nvPr/>
          </p:nvCxnSpPr>
          <p:spPr>
            <a:xfrm>
              <a:off x="9147590" y="5346503"/>
              <a:ext cx="1624974"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962ECAE5-B95E-F943-A61F-17E7CE5260B5}"/>
                </a:ext>
              </a:extLst>
            </p:cNvPr>
            <p:cNvCxnSpPr/>
            <p:nvPr/>
          </p:nvCxnSpPr>
          <p:spPr>
            <a:xfrm>
              <a:off x="9147590" y="5572645"/>
              <a:ext cx="1624974" cy="0"/>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2093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2344F-41D0-8E4C-A5D5-E1621AADFBAA}"/>
              </a:ext>
            </a:extLst>
          </p:cNvPr>
          <p:cNvSpPr>
            <a:spLocks noGrp="1"/>
          </p:cNvSpPr>
          <p:nvPr>
            <p:ph type="title"/>
          </p:nvPr>
        </p:nvSpPr>
        <p:spPr/>
        <p:txBody>
          <a:bodyPr/>
          <a:lstStyle/>
          <a:p>
            <a:r>
              <a:rPr lang="en-US" dirty="0"/>
              <a:t>What is an Operating System?</a:t>
            </a:r>
          </a:p>
        </p:txBody>
      </p:sp>
      <p:sp>
        <p:nvSpPr>
          <p:cNvPr id="3" name="Content Placeholder 2">
            <a:extLst>
              <a:ext uri="{FF2B5EF4-FFF2-40B4-BE49-F238E27FC236}">
                <a16:creationId xmlns:a16="http://schemas.microsoft.com/office/drawing/2014/main" id="{EDBA7A30-1E77-0648-BD27-E6CD51F7D4D0}"/>
              </a:ext>
            </a:extLst>
          </p:cNvPr>
          <p:cNvSpPr>
            <a:spLocks noGrp="1"/>
          </p:cNvSpPr>
          <p:nvPr>
            <p:ph idx="1"/>
          </p:nvPr>
        </p:nvSpPr>
        <p:spPr/>
        <p:txBody>
          <a:bodyPr/>
          <a:lstStyle/>
          <a:p>
            <a:pPr marL="0" indent="0">
              <a:buNone/>
            </a:pPr>
            <a:r>
              <a:rPr lang="en-US" b="1" dirty="0"/>
              <a:t>Wikipedia:  </a:t>
            </a:r>
            <a:r>
              <a:rPr lang="en-US" dirty="0"/>
              <a:t>An operating system (OS) is system software that manages computer hardware, software resources, and provides common services for computer programs.</a:t>
            </a:r>
          </a:p>
          <a:p>
            <a:pPr marL="0" indent="0">
              <a:buNone/>
            </a:pPr>
            <a:r>
              <a:rPr lang="en-US" b="1" dirty="0" err="1"/>
              <a:t>TechTerms</a:t>
            </a:r>
            <a:r>
              <a:rPr lang="en-US" b="1" dirty="0"/>
              <a:t>:  </a:t>
            </a:r>
            <a:r>
              <a:rPr lang="en-US" dirty="0"/>
              <a:t>An operating system, or "OS," is software that communicates with the hardware and allows other programs to run. It is comprised of system software, or the fundamental files your computer needs to boot up and function.</a:t>
            </a:r>
          </a:p>
          <a:p>
            <a:pPr marL="0" indent="0">
              <a:buNone/>
            </a:pPr>
            <a:r>
              <a:rPr lang="en-US" b="1" dirty="0" err="1"/>
              <a:t>HowToGeek</a:t>
            </a:r>
            <a:r>
              <a:rPr lang="en-US" b="1" dirty="0"/>
              <a:t>:  </a:t>
            </a:r>
            <a:r>
              <a:rPr lang="en-US" dirty="0"/>
              <a:t>An operating system is the primary software that manages all the hardware and other software on a computer. The operating system, also known as an “OS,” interfaces with the computer’s hardware and provides services that applications can use.</a:t>
            </a:r>
          </a:p>
        </p:txBody>
      </p:sp>
      <p:sp>
        <p:nvSpPr>
          <p:cNvPr id="4" name="Date Placeholder 3">
            <a:extLst>
              <a:ext uri="{FF2B5EF4-FFF2-40B4-BE49-F238E27FC236}">
                <a16:creationId xmlns:a16="http://schemas.microsoft.com/office/drawing/2014/main" id="{8642EB09-EB27-8A41-ACCF-7236E5F492D6}"/>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B8ED3C39-63CD-0E46-9669-861C3FE1D705}"/>
              </a:ext>
            </a:extLst>
          </p:cNvPr>
          <p:cNvSpPr>
            <a:spLocks noGrp="1"/>
          </p:cNvSpPr>
          <p:nvPr>
            <p:ph type="sldNum" sz="quarter" idx="12"/>
          </p:nvPr>
        </p:nvSpPr>
        <p:spPr/>
        <p:txBody>
          <a:bodyPr/>
          <a:lstStyle/>
          <a:p>
            <a:fld id="{FCFF2910-D1F1-314D-A8F2-476646A55ABA}" type="slidenum">
              <a:rPr lang="en-US" smtClean="0"/>
              <a:pPr/>
              <a:t>2</a:t>
            </a:fld>
            <a:endParaRPr lang="en-US" dirty="0"/>
          </a:p>
        </p:txBody>
      </p:sp>
    </p:spTree>
    <p:extLst>
      <p:ext uri="{BB962C8B-B14F-4D97-AF65-F5344CB8AC3E}">
        <p14:creationId xmlns:p14="http://schemas.microsoft.com/office/powerpoint/2010/main" val="1880469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E3219-1635-F540-9926-A7E2729155A3}"/>
              </a:ext>
            </a:extLst>
          </p:cNvPr>
          <p:cNvSpPr>
            <a:spLocks noGrp="1"/>
          </p:cNvSpPr>
          <p:nvPr>
            <p:ph type="title"/>
          </p:nvPr>
        </p:nvSpPr>
        <p:spPr/>
        <p:txBody>
          <a:bodyPr/>
          <a:lstStyle/>
          <a:p>
            <a:r>
              <a:rPr lang="en-US" dirty="0"/>
              <a:t>How Processes are Terminated</a:t>
            </a:r>
          </a:p>
        </p:txBody>
      </p:sp>
      <p:sp>
        <p:nvSpPr>
          <p:cNvPr id="3" name="Content Placeholder 2">
            <a:extLst>
              <a:ext uri="{FF2B5EF4-FFF2-40B4-BE49-F238E27FC236}">
                <a16:creationId xmlns:a16="http://schemas.microsoft.com/office/drawing/2014/main" id="{F5085FDE-30A4-DA42-B97F-3D2CA1DECB56}"/>
              </a:ext>
            </a:extLst>
          </p:cNvPr>
          <p:cNvSpPr>
            <a:spLocks noGrp="1"/>
          </p:cNvSpPr>
          <p:nvPr>
            <p:ph idx="1"/>
          </p:nvPr>
        </p:nvSpPr>
        <p:spPr/>
        <p:txBody>
          <a:bodyPr/>
          <a:lstStyle/>
          <a:p>
            <a:r>
              <a:rPr lang="en-US" dirty="0"/>
              <a:t>The program may call a system function, such as the POSIX </a:t>
            </a:r>
            <a:r>
              <a:rPr lang="en-US" i="1" dirty="0"/>
              <a:t>exit()</a:t>
            </a:r>
            <a:r>
              <a:rPr lang="en-US" dirty="0"/>
              <a:t> function,</a:t>
            </a:r>
            <a:r>
              <a:rPr lang="en-US" i="1" dirty="0"/>
              <a:t> </a:t>
            </a:r>
            <a:r>
              <a:rPr lang="en-US" dirty="0"/>
              <a:t>that does some cleanup and deletes the process</a:t>
            </a:r>
          </a:p>
          <a:p>
            <a:r>
              <a:rPr lang="en-US" dirty="0"/>
              <a:t>When a program terminates without calling exit(), the system automatically executes some code that does the same thing</a:t>
            </a:r>
          </a:p>
          <a:p>
            <a:pPr lvl="1"/>
            <a:r>
              <a:rPr lang="en-US" dirty="0"/>
              <a:t>Alluded to in earlier lectures</a:t>
            </a:r>
          </a:p>
          <a:p>
            <a:r>
              <a:rPr lang="en-US" dirty="0"/>
              <a:t>With appropriate permissions, one process may force the deletion of another process by calling a system function such as the POSIX </a:t>
            </a:r>
            <a:r>
              <a:rPr lang="en-US" i="1" dirty="0"/>
              <a:t>kill() </a:t>
            </a:r>
            <a:r>
              <a:rPr lang="en-US" dirty="0"/>
              <a:t>function</a:t>
            </a:r>
          </a:p>
          <a:p>
            <a:r>
              <a:rPr lang="en-US" dirty="0"/>
              <a:t>The system may also have security features that will automatically kill processes that use too much CPU, memory, etc.</a:t>
            </a:r>
          </a:p>
        </p:txBody>
      </p:sp>
      <p:sp>
        <p:nvSpPr>
          <p:cNvPr id="4" name="Date Placeholder 3">
            <a:extLst>
              <a:ext uri="{FF2B5EF4-FFF2-40B4-BE49-F238E27FC236}">
                <a16:creationId xmlns:a16="http://schemas.microsoft.com/office/drawing/2014/main" id="{04C2CDC0-5C8C-6749-A058-2C5BB0C7A985}"/>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BB5673DB-9C4A-744B-A7CF-04026A96D20D}"/>
              </a:ext>
            </a:extLst>
          </p:cNvPr>
          <p:cNvSpPr>
            <a:spLocks noGrp="1"/>
          </p:cNvSpPr>
          <p:nvPr>
            <p:ph type="sldNum" sz="quarter" idx="12"/>
          </p:nvPr>
        </p:nvSpPr>
        <p:spPr/>
        <p:txBody>
          <a:bodyPr/>
          <a:lstStyle/>
          <a:p>
            <a:fld id="{FCFF2910-D1F1-314D-A8F2-476646A55ABA}" type="slidenum">
              <a:rPr lang="en-US" smtClean="0"/>
              <a:pPr/>
              <a:t>20</a:t>
            </a:fld>
            <a:endParaRPr lang="en-US" dirty="0"/>
          </a:p>
        </p:txBody>
      </p:sp>
    </p:spTree>
    <p:extLst>
      <p:ext uri="{BB962C8B-B14F-4D97-AF65-F5344CB8AC3E}">
        <p14:creationId xmlns:p14="http://schemas.microsoft.com/office/powerpoint/2010/main" val="17801108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83105-87CF-F747-AE1C-92F9254E8E96}"/>
              </a:ext>
            </a:extLst>
          </p:cNvPr>
          <p:cNvSpPr>
            <a:spLocks noGrp="1"/>
          </p:cNvSpPr>
          <p:nvPr>
            <p:ph type="title"/>
          </p:nvPr>
        </p:nvSpPr>
        <p:spPr/>
        <p:txBody>
          <a:bodyPr/>
          <a:lstStyle/>
          <a:p>
            <a:r>
              <a:rPr lang="en-US" dirty="0"/>
              <a:t>Interrupts</a:t>
            </a:r>
          </a:p>
        </p:txBody>
      </p:sp>
      <p:sp>
        <p:nvSpPr>
          <p:cNvPr id="3" name="Content Placeholder 2">
            <a:extLst>
              <a:ext uri="{FF2B5EF4-FFF2-40B4-BE49-F238E27FC236}">
                <a16:creationId xmlns:a16="http://schemas.microsoft.com/office/drawing/2014/main" id="{926B7AD8-7841-FF40-8FC4-6977680DBACE}"/>
              </a:ext>
            </a:extLst>
          </p:cNvPr>
          <p:cNvSpPr>
            <a:spLocks noGrp="1"/>
          </p:cNvSpPr>
          <p:nvPr>
            <p:ph idx="1"/>
          </p:nvPr>
        </p:nvSpPr>
        <p:spPr/>
        <p:txBody>
          <a:bodyPr/>
          <a:lstStyle/>
          <a:p>
            <a:r>
              <a:rPr lang="en-US" dirty="0"/>
              <a:t>A multiprocessing operating system relies on </a:t>
            </a:r>
            <a:r>
              <a:rPr lang="en-US" i="1" dirty="0"/>
              <a:t>interrupts</a:t>
            </a:r>
          </a:p>
          <a:p>
            <a:r>
              <a:rPr lang="en-US" dirty="0"/>
              <a:t>An interrupt is a signal sent to the processor that interrupts the current process</a:t>
            </a:r>
          </a:p>
          <a:p>
            <a:r>
              <a:rPr lang="en-US" dirty="0"/>
              <a:t>It may be generated by a hardware device or a software program</a:t>
            </a:r>
          </a:p>
          <a:p>
            <a:r>
              <a:rPr lang="en-US" dirty="0"/>
              <a:t>Types of interrupts</a:t>
            </a:r>
          </a:p>
          <a:p>
            <a:pPr lvl="1"/>
            <a:r>
              <a:rPr lang="en-US" dirty="0"/>
              <a:t>Timer</a:t>
            </a:r>
          </a:p>
          <a:p>
            <a:pPr lvl="1"/>
            <a:r>
              <a:rPr lang="en-US" dirty="0"/>
              <a:t>I/O state change (such as operation complete)</a:t>
            </a:r>
          </a:p>
          <a:p>
            <a:pPr lvl="1"/>
            <a:r>
              <a:rPr lang="en-US" dirty="0"/>
              <a:t>A signal from one process to another</a:t>
            </a:r>
          </a:p>
        </p:txBody>
      </p:sp>
      <p:sp>
        <p:nvSpPr>
          <p:cNvPr id="4" name="Date Placeholder 3">
            <a:extLst>
              <a:ext uri="{FF2B5EF4-FFF2-40B4-BE49-F238E27FC236}">
                <a16:creationId xmlns:a16="http://schemas.microsoft.com/office/drawing/2014/main" id="{DFC39037-F306-0B4C-84DA-DA48DA97C69F}"/>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B1C4869C-BAE9-C647-BC14-B4BA69DF236D}"/>
              </a:ext>
            </a:extLst>
          </p:cNvPr>
          <p:cNvSpPr>
            <a:spLocks noGrp="1"/>
          </p:cNvSpPr>
          <p:nvPr>
            <p:ph type="sldNum" sz="quarter" idx="12"/>
          </p:nvPr>
        </p:nvSpPr>
        <p:spPr/>
        <p:txBody>
          <a:bodyPr/>
          <a:lstStyle/>
          <a:p>
            <a:fld id="{FCFF2910-D1F1-314D-A8F2-476646A55ABA}" type="slidenum">
              <a:rPr lang="en-US" smtClean="0"/>
              <a:pPr/>
              <a:t>21</a:t>
            </a:fld>
            <a:endParaRPr lang="en-US" dirty="0"/>
          </a:p>
        </p:txBody>
      </p:sp>
    </p:spTree>
    <p:extLst>
      <p:ext uri="{BB962C8B-B14F-4D97-AF65-F5344CB8AC3E}">
        <p14:creationId xmlns:p14="http://schemas.microsoft.com/office/powerpoint/2010/main" val="23952363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F138E-66E9-094C-AF95-C617AE65BE96}"/>
              </a:ext>
            </a:extLst>
          </p:cNvPr>
          <p:cNvSpPr>
            <a:spLocks noGrp="1"/>
          </p:cNvSpPr>
          <p:nvPr>
            <p:ph type="title"/>
          </p:nvPr>
        </p:nvSpPr>
        <p:spPr/>
        <p:txBody>
          <a:bodyPr/>
          <a:lstStyle/>
          <a:p>
            <a:r>
              <a:rPr lang="en-US" dirty="0"/>
              <a:t>What an Interrupt Does</a:t>
            </a:r>
          </a:p>
        </p:txBody>
      </p:sp>
      <p:sp>
        <p:nvSpPr>
          <p:cNvPr id="4" name="Date Placeholder 3">
            <a:extLst>
              <a:ext uri="{FF2B5EF4-FFF2-40B4-BE49-F238E27FC236}">
                <a16:creationId xmlns:a16="http://schemas.microsoft.com/office/drawing/2014/main" id="{54EB289A-C30F-DA4C-A18B-013CAF5C532E}"/>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5D223150-200B-A849-8B8F-FCC2E4F24A01}"/>
              </a:ext>
            </a:extLst>
          </p:cNvPr>
          <p:cNvSpPr>
            <a:spLocks noGrp="1"/>
          </p:cNvSpPr>
          <p:nvPr>
            <p:ph type="sldNum" sz="quarter" idx="12"/>
          </p:nvPr>
        </p:nvSpPr>
        <p:spPr/>
        <p:txBody>
          <a:bodyPr/>
          <a:lstStyle/>
          <a:p>
            <a:fld id="{FCFF2910-D1F1-314D-A8F2-476646A55ABA}" type="slidenum">
              <a:rPr lang="en-US" smtClean="0"/>
              <a:pPr/>
              <a:t>22</a:t>
            </a:fld>
            <a:endParaRPr lang="en-US" dirty="0"/>
          </a:p>
        </p:txBody>
      </p:sp>
      <p:sp>
        <p:nvSpPr>
          <p:cNvPr id="6" name="Rectangle 5">
            <a:extLst>
              <a:ext uri="{FF2B5EF4-FFF2-40B4-BE49-F238E27FC236}">
                <a16:creationId xmlns:a16="http://schemas.microsoft.com/office/drawing/2014/main" id="{390D2878-91C6-C04A-89F1-ADE002CFF390}"/>
              </a:ext>
            </a:extLst>
          </p:cNvPr>
          <p:cNvSpPr/>
          <p:nvPr/>
        </p:nvSpPr>
        <p:spPr>
          <a:xfrm>
            <a:off x="1317425" y="1917507"/>
            <a:ext cx="2787445" cy="3896530"/>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DACEB53D-AA31-494C-A6D1-74986A30338D}"/>
              </a:ext>
            </a:extLst>
          </p:cNvPr>
          <p:cNvSpPr txBox="1"/>
          <p:nvPr/>
        </p:nvSpPr>
        <p:spPr>
          <a:xfrm>
            <a:off x="838200" y="1228824"/>
            <a:ext cx="3745897" cy="461665"/>
          </a:xfrm>
          <a:prstGeom prst="rect">
            <a:avLst/>
          </a:prstGeom>
          <a:noFill/>
        </p:spPr>
        <p:txBody>
          <a:bodyPr wrap="none" rtlCol="0">
            <a:spAutoFit/>
          </a:bodyPr>
          <a:lstStyle/>
          <a:p>
            <a:r>
              <a:rPr lang="en-US" sz="2400" dirty="0"/>
              <a:t>Currently Executing Program</a:t>
            </a:r>
          </a:p>
        </p:txBody>
      </p:sp>
      <p:sp>
        <p:nvSpPr>
          <p:cNvPr id="8" name="Rectangle 7">
            <a:extLst>
              <a:ext uri="{FF2B5EF4-FFF2-40B4-BE49-F238E27FC236}">
                <a16:creationId xmlns:a16="http://schemas.microsoft.com/office/drawing/2014/main" id="{9395D8D5-5283-8A49-A9E6-C114B9489948}"/>
              </a:ext>
            </a:extLst>
          </p:cNvPr>
          <p:cNvSpPr/>
          <p:nvPr/>
        </p:nvSpPr>
        <p:spPr>
          <a:xfrm>
            <a:off x="7413425" y="1917507"/>
            <a:ext cx="2787445" cy="2497177"/>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DB437C7-F16F-AB40-A84F-3680CF8A9F28}"/>
              </a:ext>
            </a:extLst>
          </p:cNvPr>
          <p:cNvSpPr txBox="1"/>
          <p:nvPr/>
        </p:nvSpPr>
        <p:spPr>
          <a:xfrm>
            <a:off x="7618135" y="1235208"/>
            <a:ext cx="2378023" cy="461665"/>
          </a:xfrm>
          <a:prstGeom prst="rect">
            <a:avLst/>
          </a:prstGeom>
          <a:noFill/>
        </p:spPr>
        <p:txBody>
          <a:bodyPr wrap="none" rtlCol="0">
            <a:spAutoFit/>
          </a:bodyPr>
          <a:lstStyle/>
          <a:p>
            <a:r>
              <a:rPr lang="en-US" sz="2400" dirty="0"/>
              <a:t>Interrupt Handler</a:t>
            </a:r>
          </a:p>
        </p:txBody>
      </p:sp>
      <p:cxnSp>
        <p:nvCxnSpPr>
          <p:cNvPr id="11" name="Straight Connector 10">
            <a:extLst>
              <a:ext uri="{FF2B5EF4-FFF2-40B4-BE49-F238E27FC236}">
                <a16:creationId xmlns:a16="http://schemas.microsoft.com/office/drawing/2014/main" id="{A0E60BEE-B8E1-BA41-83FC-C331D4837B97}"/>
              </a:ext>
            </a:extLst>
          </p:cNvPr>
          <p:cNvCxnSpPr/>
          <p:nvPr/>
        </p:nvCxnSpPr>
        <p:spPr>
          <a:xfrm>
            <a:off x="1898660" y="2153264"/>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9822829-9B9B-F54B-9303-8AA6AEE2E362}"/>
              </a:ext>
            </a:extLst>
          </p:cNvPr>
          <p:cNvCxnSpPr/>
          <p:nvPr/>
        </p:nvCxnSpPr>
        <p:spPr>
          <a:xfrm>
            <a:off x="1898660" y="2379406"/>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AF2CE9A-B220-DE4D-8821-C91B9FB9D4AF}"/>
              </a:ext>
            </a:extLst>
          </p:cNvPr>
          <p:cNvCxnSpPr/>
          <p:nvPr/>
        </p:nvCxnSpPr>
        <p:spPr>
          <a:xfrm>
            <a:off x="1898660" y="2605548"/>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A0E40FF-72A4-9E4D-9F05-A53F5972ABDE}"/>
              </a:ext>
            </a:extLst>
          </p:cNvPr>
          <p:cNvCxnSpPr/>
          <p:nvPr/>
        </p:nvCxnSpPr>
        <p:spPr>
          <a:xfrm>
            <a:off x="1898660" y="2831690"/>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2955CBB-7E99-2B42-8B88-1E58D00B7406}"/>
              </a:ext>
            </a:extLst>
          </p:cNvPr>
          <p:cNvCxnSpPr/>
          <p:nvPr/>
        </p:nvCxnSpPr>
        <p:spPr>
          <a:xfrm>
            <a:off x="1898660" y="3057832"/>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EC47B5F-D916-A94C-92E0-971C784DC616}"/>
              </a:ext>
            </a:extLst>
          </p:cNvPr>
          <p:cNvCxnSpPr/>
          <p:nvPr/>
        </p:nvCxnSpPr>
        <p:spPr>
          <a:xfrm>
            <a:off x="1898660" y="3283974"/>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EE8599C-C5FE-4F4D-B6BE-72B887D79B5F}"/>
              </a:ext>
            </a:extLst>
          </p:cNvPr>
          <p:cNvCxnSpPr/>
          <p:nvPr/>
        </p:nvCxnSpPr>
        <p:spPr>
          <a:xfrm>
            <a:off x="1898660" y="3510116"/>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775AAE7-E345-F342-B6CB-2EB3910F08C0}"/>
              </a:ext>
            </a:extLst>
          </p:cNvPr>
          <p:cNvCxnSpPr/>
          <p:nvPr/>
        </p:nvCxnSpPr>
        <p:spPr>
          <a:xfrm>
            <a:off x="1898660" y="3736258"/>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FCC9976-51B5-1C44-BA01-D1AB72E657E3}"/>
              </a:ext>
            </a:extLst>
          </p:cNvPr>
          <p:cNvCxnSpPr/>
          <p:nvPr/>
        </p:nvCxnSpPr>
        <p:spPr>
          <a:xfrm>
            <a:off x="1898660" y="3962400"/>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F1CFF3E-FEBE-5643-AD7B-20F8CF69F1E3}"/>
              </a:ext>
            </a:extLst>
          </p:cNvPr>
          <p:cNvCxnSpPr/>
          <p:nvPr/>
        </p:nvCxnSpPr>
        <p:spPr>
          <a:xfrm>
            <a:off x="1898660" y="4188542"/>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07AE3EA-19C8-2842-8DC7-6ADC0A065995}"/>
              </a:ext>
            </a:extLst>
          </p:cNvPr>
          <p:cNvCxnSpPr/>
          <p:nvPr/>
        </p:nvCxnSpPr>
        <p:spPr>
          <a:xfrm>
            <a:off x="1898660" y="4414684"/>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1F1BFA57-5B2D-004B-9449-3EA7581E9028}"/>
              </a:ext>
            </a:extLst>
          </p:cNvPr>
          <p:cNvCxnSpPr/>
          <p:nvPr/>
        </p:nvCxnSpPr>
        <p:spPr>
          <a:xfrm>
            <a:off x="1898660" y="4640826"/>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E174ECD-9EAE-094E-B651-B1348326AC47}"/>
              </a:ext>
            </a:extLst>
          </p:cNvPr>
          <p:cNvCxnSpPr/>
          <p:nvPr/>
        </p:nvCxnSpPr>
        <p:spPr>
          <a:xfrm>
            <a:off x="1898660" y="4866968"/>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B1C40249-4C67-B244-B4F3-9A86B8EA919C}"/>
              </a:ext>
            </a:extLst>
          </p:cNvPr>
          <p:cNvCxnSpPr/>
          <p:nvPr/>
        </p:nvCxnSpPr>
        <p:spPr>
          <a:xfrm>
            <a:off x="1898660" y="5093110"/>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3F8C031-EAB3-0E4A-9423-8EFEFED80C53}"/>
              </a:ext>
            </a:extLst>
          </p:cNvPr>
          <p:cNvCxnSpPr/>
          <p:nvPr/>
        </p:nvCxnSpPr>
        <p:spPr>
          <a:xfrm>
            <a:off x="1898660" y="5319252"/>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F52E1D3-1C66-2A4A-9B13-7B5812099313}"/>
              </a:ext>
            </a:extLst>
          </p:cNvPr>
          <p:cNvCxnSpPr/>
          <p:nvPr/>
        </p:nvCxnSpPr>
        <p:spPr>
          <a:xfrm>
            <a:off x="1898660" y="5545394"/>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95449222-4A1B-A74B-964A-FA33EBF5E812}"/>
              </a:ext>
            </a:extLst>
          </p:cNvPr>
          <p:cNvCxnSpPr/>
          <p:nvPr/>
        </p:nvCxnSpPr>
        <p:spPr>
          <a:xfrm>
            <a:off x="8038905" y="2158180"/>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05F59E9-46DF-4A41-A6A2-FE9462C1B33D}"/>
              </a:ext>
            </a:extLst>
          </p:cNvPr>
          <p:cNvCxnSpPr/>
          <p:nvPr/>
        </p:nvCxnSpPr>
        <p:spPr>
          <a:xfrm>
            <a:off x="8038905" y="2384322"/>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6EC2F5D3-3D37-EF49-9E87-E177FA2094CE}"/>
              </a:ext>
            </a:extLst>
          </p:cNvPr>
          <p:cNvCxnSpPr/>
          <p:nvPr/>
        </p:nvCxnSpPr>
        <p:spPr>
          <a:xfrm>
            <a:off x="8038905" y="2610464"/>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2697E23-6FE4-1443-A0AE-BEE465F81643}"/>
              </a:ext>
            </a:extLst>
          </p:cNvPr>
          <p:cNvCxnSpPr/>
          <p:nvPr/>
        </p:nvCxnSpPr>
        <p:spPr>
          <a:xfrm>
            <a:off x="8038905" y="2836606"/>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6222F8D-9EED-F449-8984-8D1A1EC87A1E}"/>
              </a:ext>
            </a:extLst>
          </p:cNvPr>
          <p:cNvCxnSpPr/>
          <p:nvPr/>
        </p:nvCxnSpPr>
        <p:spPr>
          <a:xfrm>
            <a:off x="8038905" y="3062748"/>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0E88713-931F-C64B-B019-0AF1D0690716}"/>
              </a:ext>
            </a:extLst>
          </p:cNvPr>
          <p:cNvCxnSpPr/>
          <p:nvPr/>
        </p:nvCxnSpPr>
        <p:spPr>
          <a:xfrm>
            <a:off x="8038905" y="3288890"/>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61CE410-0DE1-6B45-9A07-3E58E3D91DD9}"/>
              </a:ext>
            </a:extLst>
          </p:cNvPr>
          <p:cNvCxnSpPr/>
          <p:nvPr/>
        </p:nvCxnSpPr>
        <p:spPr>
          <a:xfrm>
            <a:off x="8038905" y="3515032"/>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0A6CFD1F-975F-9B46-9771-B7C4278B9C7E}"/>
              </a:ext>
            </a:extLst>
          </p:cNvPr>
          <p:cNvCxnSpPr/>
          <p:nvPr/>
        </p:nvCxnSpPr>
        <p:spPr>
          <a:xfrm>
            <a:off x="8038905" y="3741174"/>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AFBE2CE-0CF9-EC4E-A1EB-F1D8D37A946E}"/>
              </a:ext>
            </a:extLst>
          </p:cNvPr>
          <p:cNvCxnSpPr/>
          <p:nvPr/>
        </p:nvCxnSpPr>
        <p:spPr>
          <a:xfrm>
            <a:off x="8038905" y="3967316"/>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51EA978-F83B-FB40-81B0-6E79FBE816BF}"/>
              </a:ext>
            </a:extLst>
          </p:cNvPr>
          <p:cNvCxnSpPr/>
          <p:nvPr/>
        </p:nvCxnSpPr>
        <p:spPr>
          <a:xfrm>
            <a:off x="8038905" y="4193458"/>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8DE6E06F-D7FB-CF46-A03D-C8B2F7103C92}"/>
              </a:ext>
            </a:extLst>
          </p:cNvPr>
          <p:cNvCxnSpPr/>
          <p:nvPr/>
        </p:nvCxnSpPr>
        <p:spPr>
          <a:xfrm flipV="1">
            <a:off x="3775587" y="2153264"/>
            <a:ext cx="4026310" cy="1809136"/>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61F6838F-6005-DD45-B5CC-B14E33418D5D}"/>
              </a:ext>
            </a:extLst>
          </p:cNvPr>
          <p:cNvSpPr txBox="1"/>
          <p:nvPr/>
        </p:nvSpPr>
        <p:spPr>
          <a:xfrm rot="20099071">
            <a:off x="5050713" y="2556387"/>
            <a:ext cx="1313629" cy="461665"/>
          </a:xfrm>
          <a:prstGeom prst="rect">
            <a:avLst/>
          </a:prstGeom>
          <a:noFill/>
        </p:spPr>
        <p:txBody>
          <a:bodyPr wrap="none" rtlCol="0">
            <a:spAutoFit/>
          </a:bodyPr>
          <a:lstStyle/>
          <a:p>
            <a:r>
              <a:rPr lang="en-US" sz="2400" dirty="0">
                <a:solidFill>
                  <a:srgbClr val="C00000"/>
                </a:solidFill>
              </a:rPr>
              <a:t>Interrupt</a:t>
            </a:r>
          </a:p>
        </p:txBody>
      </p:sp>
    </p:spTree>
    <p:extLst>
      <p:ext uri="{BB962C8B-B14F-4D97-AF65-F5344CB8AC3E}">
        <p14:creationId xmlns:p14="http://schemas.microsoft.com/office/powerpoint/2010/main" val="345031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64817-3A7C-F143-BD29-991D4F30FF09}"/>
              </a:ext>
            </a:extLst>
          </p:cNvPr>
          <p:cNvSpPr>
            <a:spLocks noGrp="1"/>
          </p:cNvSpPr>
          <p:nvPr>
            <p:ph type="title"/>
          </p:nvPr>
        </p:nvSpPr>
        <p:spPr/>
        <p:txBody>
          <a:bodyPr/>
          <a:lstStyle/>
          <a:p>
            <a:r>
              <a:rPr lang="en-US" dirty="0"/>
              <a:t>Saving the Process State</a:t>
            </a:r>
          </a:p>
        </p:txBody>
      </p:sp>
      <p:sp>
        <p:nvSpPr>
          <p:cNvPr id="3" name="Content Placeholder 2">
            <a:extLst>
              <a:ext uri="{FF2B5EF4-FFF2-40B4-BE49-F238E27FC236}">
                <a16:creationId xmlns:a16="http://schemas.microsoft.com/office/drawing/2014/main" id="{023AF55B-FF0E-F140-9B8B-694E060C2DDB}"/>
              </a:ext>
            </a:extLst>
          </p:cNvPr>
          <p:cNvSpPr>
            <a:spLocks noGrp="1"/>
          </p:cNvSpPr>
          <p:nvPr>
            <p:ph idx="1"/>
          </p:nvPr>
        </p:nvSpPr>
        <p:spPr/>
        <p:txBody>
          <a:bodyPr/>
          <a:lstStyle/>
          <a:p>
            <a:r>
              <a:rPr lang="en-US" dirty="0"/>
              <a:t>In order to allow us to resume execution of the current process, the interrupt handler must save the state (such as the registers) of the currently executing program in a data structure called a </a:t>
            </a:r>
            <a:r>
              <a:rPr lang="en-US" b="1" dirty="0"/>
              <a:t>Process Control Block (PCB)</a:t>
            </a:r>
          </a:p>
          <a:p>
            <a:r>
              <a:rPr lang="en-US" dirty="0"/>
              <a:t>The is a PCB for each process</a:t>
            </a:r>
          </a:p>
        </p:txBody>
      </p:sp>
      <p:sp>
        <p:nvSpPr>
          <p:cNvPr id="4" name="Date Placeholder 3">
            <a:extLst>
              <a:ext uri="{FF2B5EF4-FFF2-40B4-BE49-F238E27FC236}">
                <a16:creationId xmlns:a16="http://schemas.microsoft.com/office/drawing/2014/main" id="{48FCF9B4-8AB4-6E4C-A09B-E1EB2AE6DD60}"/>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B08C1A15-BFFA-7E4B-9CDF-652FBF6B1149}"/>
              </a:ext>
            </a:extLst>
          </p:cNvPr>
          <p:cNvSpPr>
            <a:spLocks noGrp="1"/>
          </p:cNvSpPr>
          <p:nvPr>
            <p:ph type="sldNum" sz="quarter" idx="12"/>
          </p:nvPr>
        </p:nvSpPr>
        <p:spPr/>
        <p:txBody>
          <a:bodyPr/>
          <a:lstStyle/>
          <a:p>
            <a:fld id="{FCFF2910-D1F1-314D-A8F2-476646A55ABA}" type="slidenum">
              <a:rPr lang="en-US" smtClean="0"/>
              <a:pPr/>
              <a:t>23</a:t>
            </a:fld>
            <a:endParaRPr lang="en-US" dirty="0"/>
          </a:p>
        </p:txBody>
      </p:sp>
    </p:spTree>
    <p:extLst>
      <p:ext uri="{BB962C8B-B14F-4D97-AF65-F5344CB8AC3E}">
        <p14:creationId xmlns:p14="http://schemas.microsoft.com/office/powerpoint/2010/main" val="28246011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62797-39B1-3047-B9D4-9E68B6967107}"/>
              </a:ext>
            </a:extLst>
          </p:cNvPr>
          <p:cNvSpPr>
            <a:spLocks noGrp="1"/>
          </p:cNvSpPr>
          <p:nvPr>
            <p:ph type="title"/>
          </p:nvPr>
        </p:nvSpPr>
        <p:spPr/>
        <p:txBody>
          <a:bodyPr/>
          <a:lstStyle/>
          <a:p>
            <a:r>
              <a:rPr lang="en-US" dirty="0"/>
              <a:t>Contents of a Process Control Block (PCB)</a:t>
            </a:r>
          </a:p>
        </p:txBody>
      </p:sp>
      <p:sp>
        <p:nvSpPr>
          <p:cNvPr id="4" name="Date Placeholder 3">
            <a:extLst>
              <a:ext uri="{FF2B5EF4-FFF2-40B4-BE49-F238E27FC236}">
                <a16:creationId xmlns:a16="http://schemas.microsoft.com/office/drawing/2014/main" id="{530AD3DB-C175-9948-A080-269376414F0C}"/>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934DD5B1-CA85-D446-9A1E-61E47BDF7AB2}"/>
              </a:ext>
            </a:extLst>
          </p:cNvPr>
          <p:cNvSpPr>
            <a:spLocks noGrp="1"/>
          </p:cNvSpPr>
          <p:nvPr>
            <p:ph type="sldNum" sz="quarter" idx="12"/>
          </p:nvPr>
        </p:nvSpPr>
        <p:spPr/>
        <p:txBody>
          <a:bodyPr/>
          <a:lstStyle/>
          <a:p>
            <a:fld id="{FCFF2910-D1F1-314D-A8F2-476646A55ABA}" type="slidenum">
              <a:rPr lang="en-US" smtClean="0"/>
              <a:pPr/>
              <a:t>24</a:t>
            </a:fld>
            <a:endParaRPr lang="en-US" dirty="0"/>
          </a:p>
        </p:txBody>
      </p:sp>
      <p:pic>
        <p:nvPicPr>
          <p:cNvPr id="6" name="Picture 3">
            <a:extLst>
              <a:ext uri="{FF2B5EF4-FFF2-40B4-BE49-F238E27FC236}">
                <a16:creationId xmlns:a16="http://schemas.microsoft.com/office/drawing/2014/main" id="{06906987-E2E7-5648-B7FD-04BE4D327EA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97187" y="1238250"/>
            <a:ext cx="8797626" cy="48323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Tree>
    <p:extLst>
      <p:ext uri="{BB962C8B-B14F-4D97-AF65-F5344CB8AC3E}">
        <p14:creationId xmlns:p14="http://schemas.microsoft.com/office/powerpoint/2010/main" val="31055509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5F56F-E3C1-6B4F-94FB-CAD5BD0686C1}"/>
              </a:ext>
            </a:extLst>
          </p:cNvPr>
          <p:cNvSpPr>
            <a:spLocks noGrp="1"/>
          </p:cNvSpPr>
          <p:nvPr>
            <p:ph type="title"/>
          </p:nvPr>
        </p:nvSpPr>
        <p:spPr/>
        <p:txBody>
          <a:bodyPr/>
          <a:lstStyle/>
          <a:p>
            <a:r>
              <a:rPr lang="en-US" dirty="0"/>
              <a:t>Process Scheduling</a:t>
            </a:r>
          </a:p>
        </p:txBody>
      </p:sp>
      <p:sp>
        <p:nvSpPr>
          <p:cNvPr id="3" name="Content Placeholder 2">
            <a:extLst>
              <a:ext uri="{FF2B5EF4-FFF2-40B4-BE49-F238E27FC236}">
                <a16:creationId xmlns:a16="http://schemas.microsoft.com/office/drawing/2014/main" id="{A0ABB798-922B-D743-9D3A-011A6DFD2201}"/>
              </a:ext>
            </a:extLst>
          </p:cNvPr>
          <p:cNvSpPr>
            <a:spLocks noGrp="1"/>
          </p:cNvSpPr>
          <p:nvPr>
            <p:ph idx="1"/>
          </p:nvPr>
        </p:nvSpPr>
        <p:spPr/>
        <p:txBody>
          <a:bodyPr>
            <a:normAutofit/>
          </a:bodyPr>
          <a:lstStyle/>
          <a:p>
            <a:r>
              <a:rPr lang="en-US" dirty="0"/>
              <a:t>The operating system makes sure that every program gets some time to run.</a:t>
            </a:r>
          </a:p>
          <a:p>
            <a:r>
              <a:rPr lang="en-US" b="1" dirty="0"/>
              <a:t>Scheduler:  </a:t>
            </a:r>
            <a:r>
              <a:rPr lang="en-US" dirty="0"/>
              <a:t>a component of the operating system that determines which process runs next</a:t>
            </a:r>
          </a:p>
          <a:p>
            <a:r>
              <a:rPr lang="en-US" b="1" dirty="0"/>
              <a:t>Dispatcher:  </a:t>
            </a:r>
            <a:r>
              <a:rPr lang="en-US" dirty="0"/>
              <a:t>The task of switching control to another process is called </a:t>
            </a:r>
            <a:r>
              <a:rPr lang="en-US" i="1" dirty="0"/>
              <a:t>dispatching</a:t>
            </a:r>
            <a:r>
              <a:rPr lang="en-US" dirty="0"/>
              <a:t>, and the code that accomplishes this is called the </a:t>
            </a:r>
            <a:r>
              <a:rPr lang="en-US" i="1" dirty="0"/>
              <a:t>dispatcher</a:t>
            </a:r>
          </a:p>
          <a:p>
            <a:r>
              <a:rPr lang="en-US" b="1" dirty="0"/>
              <a:t>Time Slicing: </a:t>
            </a:r>
            <a:r>
              <a:rPr lang="en-US" dirty="0"/>
              <a:t>The operating system uses a </a:t>
            </a:r>
            <a:r>
              <a:rPr lang="en-US" i="1" dirty="0"/>
              <a:t>timer interrupt </a:t>
            </a:r>
            <a:r>
              <a:rPr lang="en-US" dirty="0"/>
              <a:t>to periodically regain control so that it can switch from one process to another</a:t>
            </a:r>
          </a:p>
        </p:txBody>
      </p:sp>
      <p:sp>
        <p:nvSpPr>
          <p:cNvPr id="4" name="Date Placeholder 3">
            <a:extLst>
              <a:ext uri="{FF2B5EF4-FFF2-40B4-BE49-F238E27FC236}">
                <a16:creationId xmlns:a16="http://schemas.microsoft.com/office/drawing/2014/main" id="{BA6F23E3-CF3A-AE44-99D4-79C248604A91}"/>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B3D65D25-73B6-4F4A-AC7E-B69B7BA78808}"/>
              </a:ext>
            </a:extLst>
          </p:cNvPr>
          <p:cNvSpPr>
            <a:spLocks noGrp="1"/>
          </p:cNvSpPr>
          <p:nvPr>
            <p:ph type="sldNum" sz="quarter" idx="12"/>
          </p:nvPr>
        </p:nvSpPr>
        <p:spPr/>
        <p:txBody>
          <a:bodyPr/>
          <a:lstStyle/>
          <a:p>
            <a:fld id="{FCFF2910-D1F1-314D-A8F2-476646A55ABA}" type="slidenum">
              <a:rPr lang="en-US" smtClean="0"/>
              <a:pPr/>
              <a:t>25</a:t>
            </a:fld>
            <a:endParaRPr lang="en-US" dirty="0"/>
          </a:p>
        </p:txBody>
      </p:sp>
    </p:spTree>
    <p:extLst>
      <p:ext uri="{BB962C8B-B14F-4D97-AF65-F5344CB8AC3E}">
        <p14:creationId xmlns:p14="http://schemas.microsoft.com/office/powerpoint/2010/main" val="18193792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7412E-5328-A345-8369-F990F837D728}"/>
              </a:ext>
            </a:extLst>
          </p:cNvPr>
          <p:cNvSpPr>
            <a:spLocks noGrp="1"/>
          </p:cNvSpPr>
          <p:nvPr>
            <p:ph type="title"/>
          </p:nvPr>
        </p:nvSpPr>
        <p:spPr/>
        <p:txBody>
          <a:bodyPr/>
          <a:lstStyle/>
          <a:p>
            <a:r>
              <a:rPr lang="en-US" dirty="0"/>
              <a:t>Scheduling Algorithms</a:t>
            </a:r>
          </a:p>
        </p:txBody>
      </p:sp>
      <p:sp>
        <p:nvSpPr>
          <p:cNvPr id="3" name="Content Placeholder 2">
            <a:extLst>
              <a:ext uri="{FF2B5EF4-FFF2-40B4-BE49-F238E27FC236}">
                <a16:creationId xmlns:a16="http://schemas.microsoft.com/office/drawing/2014/main" id="{E8F21B8F-DF6B-D540-B039-A1DFB58AAB0A}"/>
              </a:ext>
            </a:extLst>
          </p:cNvPr>
          <p:cNvSpPr>
            <a:spLocks noGrp="1"/>
          </p:cNvSpPr>
          <p:nvPr>
            <p:ph idx="1"/>
          </p:nvPr>
        </p:nvSpPr>
        <p:spPr/>
        <p:txBody>
          <a:bodyPr/>
          <a:lstStyle/>
          <a:p>
            <a:r>
              <a:rPr lang="en-US" b="1" dirty="0"/>
              <a:t>Round Robin: </a:t>
            </a:r>
            <a:r>
              <a:rPr lang="en-US" dirty="0"/>
              <a:t>All processes get an equal time-slice, in order</a:t>
            </a:r>
          </a:p>
          <a:p>
            <a:r>
              <a:rPr lang="en-US" b="1" dirty="0"/>
              <a:t>Priority Scheduling:  </a:t>
            </a:r>
            <a:r>
              <a:rPr lang="en-US" dirty="0"/>
              <a:t>Some processes may be scheduled as higher priority, and get more or longer time slices</a:t>
            </a:r>
          </a:p>
          <a:p>
            <a:pPr lvl="1"/>
            <a:r>
              <a:rPr lang="en-US" dirty="0"/>
              <a:t>The original Lunar Lander had a single computer</a:t>
            </a:r>
          </a:p>
          <a:p>
            <a:pPr lvl="1"/>
            <a:r>
              <a:rPr lang="en-US" dirty="0"/>
              <a:t>The process that adjusted the attitude control jets ran at a higher priority than the process that updated the display</a:t>
            </a:r>
          </a:p>
          <a:p>
            <a:r>
              <a:rPr lang="en-US" b="1" dirty="0"/>
              <a:t>Adaptive Scheduling: </a:t>
            </a:r>
            <a:r>
              <a:rPr lang="en-US" dirty="0"/>
              <a:t>adjust scheduling based on process performance</a:t>
            </a:r>
          </a:p>
          <a:p>
            <a:pPr lvl="1"/>
            <a:r>
              <a:rPr lang="en-US" dirty="0"/>
              <a:t>A system may give less time to “CPU hogs”</a:t>
            </a:r>
          </a:p>
          <a:p>
            <a:r>
              <a:rPr lang="en-US" dirty="0"/>
              <a:t>Many other algorithms are possible</a:t>
            </a:r>
          </a:p>
        </p:txBody>
      </p:sp>
      <p:sp>
        <p:nvSpPr>
          <p:cNvPr id="4" name="Date Placeholder 3">
            <a:extLst>
              <a:ext uri="{FF2B5EF4-FFF2-40B4-BE49-F238E27FC236}">
                <a16:creationId xmlns:a16="http://schemas.microsoft.com/office/drawing/2014/main" id="{985F61D0-EE9E-4B4B-9D67-3BE3D03DC1A8}"/>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BA50DE12-71C5-C14C-B080-3812F2499555}"/>
              </a:ext>
            </a:extLst>
          </p:cNvPr>
          <p:cNvSpPr>
            <a:spLocks noGrp="1"/>
          </p:cNvSpPr>
          <p:nvPr>
            <p:ph type="sldNum" sz="quarter" idx="12"/>
          </p:nvPr>
        </p:nvSpPr>
        <p:spPr/>
        <p:txBody>
          <a:bodyPr/>
          <a:lstStyle/>
          <a:p>
            <a:fld id="{FCFF2910-D1F1-314D-A8F2-476646A55ABA}" type="slidenum">
              <a:rPr lang="en-US" smtClean="0"/>
              <a:pPr/>
              <a:t>26</a:t>
            </a:fld>
            <a:endParaRPr lang="en-US" dirty="0"/>
          </a:p>
        </p:txBody>
      </p:sp>
    </p:spTree>
    <p:extLst>
      <p:ext uri="{BB962C8B-B14F-4D97-AF65-F5344CB8AC3E}">
        <p14:creationId xmlns:p14="http://schemas.microsoft.com/office/powerpoint/2010/main" val="32508847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F138E-66E9-094C-AF95-C617AE65BE96}"/>
              </a:ext>
            </a:extLst>
          </p:cNvPr>
          <p:cNvSpPr>
            <a:spLocks noGrp="1"/>
          </p:cNvSpPr>
          <p:nvPr>
            <p:ph type="title"/>
          </p:nvPr>
        </p:nvSpPr>
        <p:spPr/>
        <p:txBody>
          <a:bodyPr/>
          <a:lstStyle/>
          <a:p>
            <a:r>
              <a:rPr lang="en-US" dirty="0"/>
              <a:t>Switching Processes</a:t>
            </a:r>
          </a:p>
        </p:txBody>
      </p:sp>
      <p:sp>
        <p:nvSpPr>
          <p:cNvPr id="4" name="Date Placeholder 3">
            <a:extLst>
              <a:ext uri="{FF2B5EF4-FFF2-40B4-BE49-F238E27FC236}">
                <a16:creationId xmlns:a16="http://schemas.microsoft.com/office/drawing/2014/main" id="{54EB289A-C30F-DA4C-A18B-013CAF5C532E}"/>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5D223150-200B-A849-8B8F-FCC2E4F24A01}"/>
              </a:ext>
            </a:extLst>
          </p:cNvPr>
          <p:cNvSpPr>
            <a:spLocks noGrp="1"/>
          </p:cNvSpPr>
          <p:nvPr>
            <p:ph type="sldNum" sz="quarter" idx="12"/>
          </p:nvPr>
        </p:nvSpPr>
        <p:spPr/>
        <p:txBody>
          <a:bodyPr/>
          <a:lstStyle/>
          <a:p>
            <a:fld id="{FCFF2910-D1F1-314D-A8F2-476646A55ABA}" type="slidenum">
              <a:rPr lang="en-US" smtClean="0"/>
              <a:pPr/>
              <a:t>27</a:t>
            </a:fld>
            <a:endParaRPr lang="en-US" dirty="0"/>
          </a:p>
        </p:txBody>
      </p:sp>
      <p:sp>
        <p:nvSpPr>
          <p:cNvPr id="6" name="Rectangle 5">
            <a:extLst>
              <a:ext uri="{FF2B5EF4-FFF2-40B4-BE49-F238E27FC236}">
                <a16:creationId xmlns:a16="http://schemas.microsoft.com/office/drawing/2014/main" id="{390D2878-91C6-C04A-89F1-ADE002CFF390}"/>
              </a:ext>
            </a:extLst>
          </p:cNvPr>
          <p:cNvSpPr/>
          <p:nvPr/>
        </p:nvSpPr>
        <p:spPr>
          <a:xfrm>
            <a:off x="1317425" y="1917507"/>
            <a:ext cx="2787445" cy="3896530"/>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DACEB53D-AA31-494C-A6D1-74986A30338D}"/>
              </a:ext>
            </a:extLst>
          </p:cNvPr>
          <p:cNvSpPr txBox="1"/>
          <p:nvPr/>
        </p:nvSpPr>
        <p:spPr>
          <a:xfrm>
            <a:off x="838200" y="1228824"/>
            <a:ext cx="3631956" cy="461665"/>
          </a:xfrm>
          <a:prstGeom prst="rect">
            <a:avLst/>
          </a:prstGeom>
          <a:noFill/>
        </p:spPr>
        <p:txBody>
          <a:bodyPr wrap="none" rtlCol="0">
            <a:spAutoFit/>
          </a:bodyPr>
          <a:lstStyle/>
          <a:p>
            <a:r>
              <a:rPr lang="en-US" sz="2400" dirty="0"/>
              <a:t>Currently Executing Process</a:t>
            </a:r>
          </a:p>
        </p:txBody>
      </p:sp>
      <p:sp>
        <p:nvSpPr>
          <p:cNvPr id="8" name="Rectangle 7">
            <a:extLst>
              <a:ext uri="{FF2B5EF4-FFF2-40B4-BE49-F238E27FC236}">
                <a16:creationId xmlns:a16="http://schemas.microsoft.com/office/drawing/2014/main" id="{9395D8D5-5283-8A49-A9E6-C114B9489948}"/>
              </a:ext>
            </a:extLst>
          </p:cNvPr>
          <p:cNvSpPr/>
          <p:nvPr/>
        </p:nvSpPr>
        <p:spPr>
          <a:xfrm>
            <a:off x="4939335" y="1917507"/>
            <a:ext cx="2788820" cy="2949461"/>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DB437C7-F16F-AB40-A84F-3680CF8A9F28}"/>
              </a:ext>
            </a:extLst>
          </p:cNvPr>
          <p:cNvSpPr txBox="1"/>
          <p:nvPr/>
        </p:nvSpPr>
        <p:spPr>
          <a:xfrm>
            <a:off x="5144045" y="1235208"/>
            <a:ext cx="2378023" cy="461665"/>
          </a:xfrm>
          <a:prstGeom prst="rect">
            <a:avLst/>
          </a:prstGeom>
          <a:noFill/>
        </p:spPr>
        <p:txBody>
          <a:bodyPr wrap="none" rtlCol="0">
            <a:spAutoFit/>
          </a:bodyPr>
          <a:lstStyle/>
          <a:p>
            <a:r>
              <a:rPr lang="en-US" sz="2400" dirty="0"/>
              <a:t>Interrupt Handler</a:t>
            </a:r>
          </a:p>
        </p:txBody>
      </p:sp>
      <p:cxnSp>
        <p:nvCxnSpPr>
          <p:cNvPr id="11" name="Straight Connector 10">
            <a:extLst>
              <a:ext uri="{FF2B5EF4-FFF2-40B4-BE49-F238E27FC236}">
                <a16:creationId xmlns:a16="http://schemas.microsoft.com/office/drawing/2014/main" id="{A0E60BEE-B8E1-BA41-83FC-C331D4837B97}"/>
              </a:ext>
            </a:extLst>
          </p:cNvPr>
          <p:cNvCxnSpPr/>
          <p:nvPr/>
        </p:nvCxnSpPr>
        <p:spPr>
          <a:xfrm>
            <a:off x="1898660" y="2153264"/>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9822829-9B9B-F54B-9303-8AA6AEE2E362}"/>
              </a:ext>
            </a:extLst>
          </p:cNvPr>
          <p:cNvCxnSpPr/>
          <p:nvPr/>
        </p:nvCxnSpPr>
        <p:spPr>
          <a:xfrm>
            <a:off x="1898660" y="2379406"/>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AF2CE9A-B220-DE4D-8821-C91B9FB9D4AF}"/>
              </a:ext>
            </a:extLst>
          </p:cNvPr>
          <p:cNvCxnSpPr/>
          <p:nvPr/>
        </p:nvCxnSpPr>
        <p:spPr>
          <a:xfrm>
            <a:off x="1898660" y="2605548"/>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A0E40FF-72A4-9E4D-9F05-A53F5972ABDE}"/>
              </a:ext>
            </a:extLst>
          </p:cNvPr>
          <p:cNvCxnSpPr/>
          <p:nvPr/>
        </p:nvCxnSpPr>
        <p:spPr>
          <a:xfrm>
            <a:off x="1898660" y="2831690"/>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2955CBB-7E99-2B42-8B88-1E58D00B7406}"/>
              </a:ext>
            </a:extLst>
          </p:cNvPr>
          <p:cNvCxnSpPr/>
          <p:nvPr/>
        </p:nvCxnSpPr>
        <p:spPr>
          <a:xfrm>
            <a:off x="1898660" y="3057832"/>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EC47B5F-D916-A94C-92E0-971C784DC616}"/>
              </a:ext>
            </a:extLst>
          </p:cNvPr>
          <p:cNvCxnSpPr/>
          <p:nvPr/>
        </p:nvCxnSpPr>
        <p:spPr>
          <a:xfrm>
            <a:off x="1898660" y="3283974"/>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EE8599C-C5FE-4F4D-B6BE-72B887D79B5F}"/>
              </a:ext>
            </a:extLst>
          </p:cNvPr>
          <p:cNvCxnSpPr/>
          <p:nvPr/>
        </p:nvCxnSpPr>
        <p:spPr>
          <a:xfrm>
            <a:off x="1898660" y="3510116"/>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775AAE7-E345-F342-B6CB-2EB3910F08C0}"/>
              </a:ext>
            </a:extLst>
          </p:cNvPr>
          <p:cNvCxnSpPr/>
          <p:nvPr/>
        </p:nvCxnSpPr>
        <p:spPr>
          <a:xfrm>
            <a:off x="1898660" y="3736258"/>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FCC9976-51B5-1C44-BA01-D1AB72E657E3}"/>
              </a:ext>
            </a:extLst>
          </p:cNvPr>
          <p:cNvCxnSpPr/>
          <p:nvPr/>
        </p:nvCxnSpPr>
        <p:spPr>
          <a:xfrm>
            <a:off x="1898660" y="3962400"/>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F1CFF3E-FEBE-5643-AD7B-20F8CF69F1E3}"/>
              </a:ext>
            </a:extLst>
          </p:cNvPr>
          <p:cNvCxnSpPr/>
          <p:nvPr/>
        </p:nvCxnSpPr>
        <p:spPr>
          <a:xfrm>
            <a:off x="1898660" y="4188542"/>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07AE3EA-19C8-2842-8DC7-6ADC0A065995}"/>
              </a:ext>
            </a:extLst>
          </p:cNvPr>
          <p:cNvCxnSpPr/>
          <p:nvPr/>
        </p:nvCxnSpPr>
        <p:spPr>
          <a:xfrm>
            <a:off x="1898660" y="4414684"/>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1F1BFA57-5B2D-004B-9449-3EA7581E9028}"/>
              </a:ext>
            </a:extLst>
          </p:cNvPr>
          <p:cNvCxnSpPr/>
          <p:nvPr/>
        </p:nvCxnSpPr>
        <p:spPr>
          <a:xfrm>
            <a:off x="1898660" y="4640826"/>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E174ECD-9EAE-094E-B651-B1348326AC47}"/>
              </a:ext>
            </a:extLst>
          </p:cNvPr>
          <p:cNvCxnSpPr/>
          <p:nvPr/>
        </p:nvCxnSpPr>
        <p:spPr>
          <a:xfrm>
            <a:off x="1898660" y="4866968"/>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B1C40249-4C67-B244-B4F3-9A86B8EA919C}"/>
              </a:ext>
            </a:extLst>
          </p:cNvPr>
          <p:cNvCxnSpPr/>
          <p:nvPr/>
        </p:nvCxnSpPr>
        <p:spPr>
          <a:xfrm>
            <a:off x="1898660" y="5093110"/>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3F8C031-EAB3-0E4A-9423-8EFEFED80C53}"/>
              </a:ext>
            </a:extLst>
          </p:cNvPr>
          <p:cNvCxnSpPr/>
          <p:nvPr/>
        </p:nvCxnSpPr>
        <p:spPr>
          <a:xfrm>
            <a:off x="1898660" y="5319252"/>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F52E1D3-1C66-2A4A-9B13-7B5812099313}"/>
              </a:ext>
            </a:extLst>
          </p:cNvPr>
          <p:cNvCxnSpPr/>
          <p:nvPr/>
        </p:nvCxnSpPr>
        <p:spPr>
          <a:xfrm>
            <a:off x="1898660" y="5545394"/>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8DE6E06F-D7FB-CF46-A03D-C8B2F7103C92}"/>
              </a:ext>
            </a:extLst>
          </p:cNvPr>
          <p:cNvCxnSpPr>
            <a:cxnSpLocks/>
          </p:cNvCxnSpPr>
          <p:nvPr/>
        </p:nvCxnSpPr>
        <p:spPr>
          <a:xfrm flipV="1">
            <a:off x="3775587" y="2153264"/>
            <a:ext cx="1368458" cy="1809136"/>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61F6838F-6005-DD45-B5CC-B14E33418D5D}"/>
              </a:ext>
            </a:extLst>
          </p:cNvPr>
          <p:cNvSpPr txBox="1"/>
          <p:nvPr/>
        </p:nvSpPr>
        <p:spPr>
          <a:xfrm>
            <a:off x="3167502" y="4035971"/>
            <a:ext cx="1427568" cy="830997"/>
          </a:xfrm>
          <a:prstGeom prst="rect">
            <a:avLst/>
          </a:prstGeom>
          <a:solidFill>
            <a:schemeClr val="bg1"/>
          </a:solidFill>
          <a:ln>
            <a:solidFill>
              <a:srgbClr val="C00000"/>
            </a:solidFill>
          </a:ln>
        </p:spPr>
        <p:txBody>
          <a:bodyPr wrap="square" rtlCol="0">
            <a:spAutoFit/>
          </a:bodyPr>
          <a:lstStyle/>
          <a:p>
            <a:pPr algn="ctr"/>
            <a:r>
              <a:rPr lang="en-US" sz="2400" dirty="0">
                <a:solidFill>
                  <a:srgbClr val="C00000"/>
                </a:solidFill>
              </a:rPr>
              <a:t>Timer</a:t>
            </a:r>
            <a:br>
              <a:rPr lang="en-US" sz="2400" dirty="0">
                <a:solidFill>
                  <a:srgbClr val="C00000"/>
                </a:solidFill>
              </a:rPr>
            </a:br>
            <a:r>
              <a:rPr lang="en-US" sz="2400" dirty="0">
                <a:solidFill>
                  <a:srgbClr val="C00000"/>
                </a:solidFill>
              </a:rPr>
              <a:t>Interrupt</a:t>
            </a:r>
          </a:p>
        </p:txBody>
      </p:sp>
      <p:sp>
        <p:nvSpPr>
          <p:cNvPr id="38" name="Rectangle 37">
            <a:extLst>
              <a:ext uri="{FF2B5EF4-FFF2-40B4-BE49-F238E27FC236}">
                <a16:creationId xmlns:a16="http://schemas.microsoft.com/office/drawing/2014/main" id="{84DC6AA4-CC7D-2549-BFC7-D6EFF169C1D5}"/>
              </a:ext>
            </a:extLst>
          </p:cNvPr>
          <p:cNvSpPr/>
          <p:nvPr/>
        </p:nvSpPr>
        <p:spPr>
          <a:xfrm>
            <a:off x="8566355" y="1869480"/>
            <a:ext cx="2787445" cy="3896530"/>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3407DDF0-B960-EF4E-805B-4E718A0309B0}"/>
              </a:ext>
            </a:extLst>
          </p:cNvPr>
          <p:cNvSpPr txBox="1"/>
          <p:nvPr/>
        </p:nvSpPr>
        <p:spPr>
          <a:xfrm>
            <a:off x="9016278" y="1215879"/>
            <a:ext cx="1785361" cy="461665"/>
          </a:xfrm>
          <a:prstGeom prst="rect">
            <a:avLst/>
          </a:prstGeom>
          <a:noFill/>
        </p:spPr>
        <p:txBody>
          <a:bodyPr wrap="none" rtlCol="0">
            <a:spAutoFit/>
          </a:bodyPr>
          <a:lstStyle/>
          <a:p>
            <a:r>
              <a:rPr lang="en-US" sz="2400" dirty="0"/>
              <a:t>Next Process</a:t>
            </a:r>
          </a:p>
        </p:txBody>
      </p:sp>
      <p:cxnSp>
        <p:nvCxnSpPr>
          <p:cNvPr id="40" name="Straight Connector 39">
            <a:extLst>
              <a:ext uri="{FF2B5EF4-FFF2-40B4-BE49-F238E27FC236}">
                <a16:creationId xmlns:a16="http://schemas.microsoft.com/office/drawing/2014/main" id="{4AED1629-7412-894E-A3DF-198B819415AE}"/>
              </a:ext>
            </a:extLst>
          </p:cNvPr>
          <p:cNvCxnSpPr/>
          <p:nvPr/>
        </p:nvCxnSpPr>
        <p:spPr>
          <a:xfrm>
            <a:off x="9147590" y="2105237"/>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F86C471-5993-894B-9E73-8232466F7950}"/>
              </a:ext>
            </a:extLst>
          </p:cNvPr>
          <p:cNvCxnSpPr/>
          <p:nvPr/>
        </p:nvCxnSpPr>
        <p:spPr>
          <a:xfrm>
            <a:off x="9147590" y="2331379"/>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AB64B87E-B518-2B44-B52E-B5D7AEEA5DBD}"/>
              </a:ext>
            </a:extLst>
          </p:cNvPr>
          <p:cNvCxnSpPr/>
          <p:nvPr/>
        </p:nvCxnSpPr>
        <p:spPr>
          <a:xfrm>
            <a:off x="9147590" y="2557521"/>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DA822207-9A5B-154F-9E85-43E157A46D18}"/>
              </a:ext>
            </a:extLst>
          </p:cNvPr>
          <p:cNvCxnSpPr/>
          <p:nvPr/>
        </p:nvCxnSpPr>
        <p:spPr>
          <a:xfrm>
            <a:off x="9147590" y="2783663"/>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4F0A4CAB-3F58-084E-A412-4D65B16D742F}"/>
              </a:ext>
            </a:extLst>
          </p:cNvPr>
          <p:cNvCxnSpPr/>
          <p:nvPr/>
        </p:nvCxnSpPr>
        <p:spPr>
          <a:xfrm>
            <a:off x="9147590" y="3009805"/>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83519595-55C4-0D47-9CC8-673946E9D4AA}"/>
              </a:ext>
            </a:extLst>
          </p:cNvPr>
          <p:cNvCxnSpPr/>
          <p:nvPr/>
        </p:nvCxnSpPr>
        <p:spPr>
          <a:xfrm>
            <a:off x="9147590" y="3235947"/>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BCFDCCC9-4BE0-C146-B03C-F05A052B9CC2}"/>
              </a:ext>
            </a:extLst>
          </p:cNvPr>
          <p:cNvCxnSpPr/>
          <p:nvPr/>
        </p:nvCxnSpPr>
        <p:spPr>
          <a:xfrm>
            <a:off x="9147590" y="3462089"/>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2AD17097-8E24-1348-B7A5-12DBAD3A06B4}"/>
              </a:ext>
            </a:extLst>
          </p:cNvPr>
          <p:cNvCxnSpPr/>
          <p:nvPr/>
        </p:nvCxnSpPr>
        <p:spPr>
          <a:xfrm>
            <a:off x="9147590" y="3688231"/>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DA09EC28-12B5-5143-87EC-911DE731C120}"/>
              </a:ext>
            </a:extLst>
          </p:cNvPr>
          <p:cNvCxnSpPr/>
          <p:nvPr/>
        </p:nvCxnSpPr>
        <p:spPr>
          <a:xfrm>
            <a:off x="9147590" y="3914373"/>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296B583D-8B59-F740-B86C-4430C661256B}"/>
              </a:ext>
            </a:extLst>
          </p:cNvPr>
          <p:cNvCxnSpPr/>
          <p:nvPr/>
        </p:nvCxnSpPr>
        <p:spPr>
          <a:xfrm>
            <a:off x="9147590" y="4140515"/>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F0666EF8-CDA0-F94A-BD8A-D08715F960E4}"/>
              </a:ext>
            </a:extLst>
          </p:cNvPr>
          <p:cNvCxnSpPr/>
          <p:nvPr/>
        </p:nvCxnSpPr>
        <p:spPr>
          <a:xfrm>
            <a:off x="9147590" y="4366657"/>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D838320-B20C-164D-AC8F-DAF9CD4172BC}"/>
              </a:ext>
            </a:extLst>
          </p:cNvPr>
          <p:cNvCxnSpPr/>
          <p:nvPr/>
        </p:nvCxnSpPr>
        <p:spPr>
          <a:xfrm>
            <a:off x="9147590" y="4592799"/>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0810F11B-558A-1F45-BF17-0DFE7D3B9F49}"/>
              </a:ext>
            </a:extLst>
          </p:cNvPr>
          <p:cNvCxnSpPr/>
          <p:nvPr/>
        </p:nvCxnSpPr>
        <p:spPr>
          <a:xfrm>
            <a:off x="9147590" y="4818941"/>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4834F097-3451-FA42-AB01-33546F4BB243}"/>
              </a:ext>
            </a:extLst>
          </p:cNvPr>
          <p:cNvCxnSpPr/>
          <p:nvPr/>
        </p:nvCxnSpPr>
        <p:spPr>
          <a:xfrm>
            <a:off x="9147590" y="5045083"/>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2C71A00-F17C-074A-A78E-20A2A3B0A4FA}"/>
              </a:ext>
            </a:extLst>
          </p:cNvPr>
          <p:cNvCxnSpPr/>
          <p:nvPr/>
        </p:nvCxnSpPr>
        <p:spPr>
          <a:xfrm>
            <a:off x="9147590" y="5271225"/>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0F2B312F-A45A-5548-A017-6EB48F7F260D}"/>
              </a:ext>
            </a:extLst>
          </p:cNvPr>
          <p:cNvCxnSpPr/>
          <p:nvPr/>
        </p:nvCxnSpPr>
        <p:spPr>
          <a:xfrm>
            <a:off x="9147590" y="5497367"/>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07DA69CD-21C9-A348-80C3-FBA883EF0B4A}"/>
              </a:ext>
            </a:extLst>
          </p:cNvPr>
          <p:cNvSpPr txBox="1"/>
          <p:nvPr/>
        </p:nvSpPr>
        <p:spPr>
          <a:xfrm>
            <a:off x="4994074" y="2011933"/>
            <a:ext cx="2679283" cy="2585323"/>
          </a:xfrm>
          <a:prstGeom prst="rect">
            <a:avLst/>
          </a:prstGeom>
          <a:noFill/>
        </p:spPr>
        <p:txBody>
          <a:bodyPr wrap="square" rtlCol="0">
            <a:spAutoFit/>
          </a:bodyPr>
          <a:lstStyle/>
          <a:p>
            <a:pPr marL="285750" indent="-285750">
              <a:buFont typeface="Arial" panose="020B0604020202020204" pitchFamily="34" charset="0"/>
              <a:buChar char="•"/>
            </a:pPr>
            <a:r>
              <a:rPr lang="en-US" dirty="0"/>
              <a:t>Save state of current program in its PCB</a:t>
            </a:r>
          </a:p>
          <a:p>
            <a:pPr marL="285750" indent="-285750">
              <a:buFont typeface="Arial" panose="020B0604020202020204" pitchFamily="34" charset="0"/>
              <a:buChar char="•"/>
            </a:pPr>
            <a:r>
              <a:rPr lang="en-US" b="1" dirty="0"/>
              <a:t>Scheduler</a:t>
            </a:r>
            <a:r>
              <a:rPr lang="en-US" dirty="0"/>
              <a:t> determines next process to execute</a:t>
            </a:r>
          </a:p>
          <a:p>
            <a:pPr marL="285750" indent="-285750">
              <a:buFont typeface="Arial" panose="020B0604020202020204" pitchFamily="34" charset="0"/>
              <a:buChar char="•"/>
            </a:pPr>
            <a:r>
              <a:rPr lang="en-US" b="1" dirty="0"/>
              <a:t>Dispatcher</a:t>
            </a:r>
            <a:r>
              <a:rPr lang="en-US" dirty="0"/>
              <a:t> Restores state of next program from its PCB,  and…</a:t>
            </a:r>
          </a:p>
          <a:p>
            <a:pPr marL="285750" indent="-285750">
              <a:buFont typeface="Arial" panose="020B0604020202020204" pitchFamily="34" charset="0"/>
              <a:buChar char="•"/>
            </a:pPr>
            <a:r>
              <a:rPr lang="en-US" dirty="0"/>
              <a:t>Transfers control to next program</a:t>
            </a:r>
          </a:p>
        </p:txBody>
      </p:sp>
      <p:cxnSp>
        <p:nvCxnSpPr>
          <p:cNvPr id="58" name="Straight Arrow Connector 57">
            <a:extLst>
              <a:ext uri="{FF2B5EF4-FFF2-40B4-BE49-F238E27FC236}">
                <a16:creationId xmlns:a16="http://schemas.microsoft.com/office/drawing/2014/main" id="{AFB3783D-0BD8-2E4A-B159-8E8ECFA6499E}"/>
              </a:ext>
            </a:extLst>
          </p:cNvPr>
          <p:cNvCxnSpPr>
            <a:cxnSpLocks/>
          </p:cNvCxnSpPr>
          <p:nvPr/>
        </p:nvCxnSpPr>
        <p:spPr>
          <a:xfrm flipV="1">
            <a:off x="7565063" y="3009805"/>
            <a:ext cx="1451215" cy="113071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26462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7BD25-BB1D-E545-9B8A-977D5993ADC5}"/>
              </a:ext>
            </a:extLst>
          </p:cNvPr>
          <p:cNvSpPr>
            <a:spLocks noGrp="1"/>
          </p:cNvSpPr>
          <p:nvPr>
            <p:ph type="title"/>
          </p:nvPr>
        </p:nvSpPr>
        <p:spPr/>
        <p:txBody>
          <a:bodyPr/>
          <a:lstStyle/>
          <a:p>
            <a:r>
              <a:rPr lang="en-US" dirty="0"/>
              <a:t>Process Switching and I/O</a:t>
            </a:r>
          </a:p>
        </p:txBody>
      </p:sp>
      <p:sp>
        <p:nvSpPr>
          <p:cNvPr id="3" name="Content Placeholder 2">
            <a:extLst>
              <a:ext uri="{FF2B5EF4-FFF2-40B4-BE49-F238E27FC236}">
                <a16:creationId xmlns:a16="http://schemas.microsoft.com/office/drawing/2014/main" id="{AC6B15B4-C5FC-1D43-A343-A8072992BF50}"/>
              </a:ext>
            </a:extLst>
          </p:cNvPr>
          <p:cNvSpPr>
            <a:spLocks noGrp="1"/>
          </p:cNvSpPr>
          <p:nvPr>
            <p:ph idx="1"/>
          </p:nvPr>
        </p:nvSpPr>
        <p:spPr/>
        <p:txBody>
          <a:bodyPr/>
          <a:lstStyle/>
          <a:p>
            <a:r>
              <a:rPr lang="en-US" dirty="0"/>
              <a:t>Typically, when a program starts an I/O operation, it can’t proceed until the operation is complete</a:t>
            </a:r>
          </a:p>
          <a:p>
            <a:r>
              <a:rPr lang="en-US" dirty="0"/>
              <a:t>In terms of processor speed, I/O operations take a really, really long time</a:t>
            </a:r>
          </a:p>
          <a:p>
            <a:r>
              <a:rPr lang="en-US" dirty="0"/>
              <a:t>The system </a:t>
            </a:r>
            <a:r>
              <a:rPr lang="en-US" b="1" dirty="0"/>
              <a:t>scheduler</a:t>
            </a:r>
            <a:r>
              <a:rPr lang="en-US" dirty="0"/>
              <a:t> will not give control to a process that is waiting for I/O.</a:t>
            </a:r>
          </a:p>
          <a:p>
            <a:r>
              <a:rPr lang="en-US" dirty="0"/>
              <a:t>We say that the process is </a:t>
            </a:r>
            <a:r>
              <a:rPr lang="en-US" i="1" dirty="0"/>
              <a:t>blocked</a:t>
            </a:r>
            <a:r>
              <a:rPr lang="en-US" dirty="0"/>
              <a:t> – or in an </a:t>
            </a:r>
            <a:r>
              <a:rPr lang="en-US" i="1" dirty="0"/>
              <a:t>I/O wait state</a:t>
            </a:r>
          </a:p>
        </p:txBody>
      </p:sp>
      <p:sp>
        <p:nvSpPr>
          <p:cNvPr id="4" name="Date Placeholder 3">
            <a:extLst>
              <a:ext uri="{FF2B5EF4-FFF2-40B4-BE49-F238E27FC236}">
                <a16:creationId xmlns:a16="http://schemas.microsoft.com/office/drawing/2014/main" id="{A19C51AC-D9FB-A44D-88D6-D22AC3DE0067}"/>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431A9239-2C8E-9648-9BE9-F3B81D1567C1}"/>
              </a:ext>
            </a:extLst>
          </p:cNvPr>
          <p:cNvSpPr>
            <a:spLocks noGrp="1"/>
          </p:cNvSpPr>
          <p:nvPr>
            <p:ph type="sldNum" sz="quarter" idx="12"/>
          </p:nvPr>
        </p:nvSpPr>
        <p:spPr/>
        <p:txBody>
          <a:bodyPr/>
          <a:lstStyle/>
          <a:p>
            <a:fld id="{FCFF2910-D1F1-314D-A8F2-476646A55ABA}" type="slidenum">
              <a:rPr lang="en-US" smtClean="0"/>
              <a:pPr/>
              <a:t>28</a:t>
            </a:fld>
            <a:endParaRPr lang="en-US" dirty="0"/>
          </a:p>
        </p:txBody>
      </p:sp>
    </p:spTree>
    <p:extLst>
      <p:ext uri="{BB962C8B-B14F-4D97-AF65-F5344CB8AC3E}">
        <p14:creationId xmlns:p14="http://schemas.microsoft.com/office/powerpoint/2010/main" val="37196311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AFDCF-FE8C-0A4D-ACA3-BCA7C1FB8251}"/>
              </a:ext>
            </a:extLst>
          </p:cNvPr>
          <p:cNvSpPr>
            <a:spLocks noGrp="1"/>
          </p:cNvSpPr>
          <p:nvPr>
            <p:ph type="title"/>
          </p:nvPr>
        </p:nvSpPr>
        <p:spPr/>
        <p:txBody>
          <a:bodyPr/>
          <a:lstStyle/>
          <a:p>
            <a:r>
              <a:rPr lang="en-US" dirty="0"/>
              <a:t>What Happens When a Program Initiates I/O</a:t>
            </a:r>
          </a:p>
        </p:txBody>
      </p:sp>
      <p:sp>
        <p:nvSpPr>
          <p:cNvPr id="3" name="Content Placeholder 2">
            <a:extLst>
              <a:ext uri="{FF2B5EF4-FFF2-40B4-BE49-F238E27FC236}">
                <a16:creationId xmlns:a16="http://schemas.microsoft.com/office/drawing/2014/main" id="{48924A0F-9E14-3647-ABD1-EA29DF794D35}"/>
              </a:ext>
            </a:extLst>
          </p:cNvPr>
          <p:cNvSpPr>
            <a:spLocks noGrp="1"/>
          </p:cNvSpPr>
          <p:nvPr>
            <p:ph idx="1"/>
          </p:nvPr>
        </p:nvSpPr>
        <p:spPr/>
        <p:txBody>
          <a:bodyPr/>
          <a:lstStyle/>
          <a:p>
            <a:r>
              <a:rPr lang="en-US" dirty="0"/>
              <a:t>The program calls an operating system routine to start the I/O operation</a:t>
            </a:r>
          </a:p>
          <a:p>
            <a:r>
              <a:rPr lang="en-US" dirty="0"/>
              <a:t>The operating system routine will:</a:t>
            </a:r>
          </a:p>
          <a:p>
            <a:pPr lvl="1"/>
            <a:r>
              <a:rPr lang="en-US" dirty="0"/>
              <a:t>Save the process state in its PCB</a:t>
            </a:r>
          </a:p>
          <a:p>
            <a:pPr lvl="1"/>
            <a:r>
              <a:rPr lang="en-US" dirty="0"/>
              <a:t>Set a flag in the process’s PCB to indicate that the program is in an </a:t>
            </a:r>
            <a:r>
              <a:rPr lang="en-US" i="1" dirty="0"/>
              <a:t>I/O wait state</a:t>
            </a:r>
          </a:p>
          <a:p>
            <a:pPr lvl="1"/>
            <a:r>
              <a:rPr lang="en-US" dirty="0"/>
              <a:t>Initiate the I/O operation</a:t>
            </a:r>
          </a:p>
          <a:p>
            <a:pPr lvl="1"/>
            <a:r>
              <a:rPr lang="en-US" dirty="0"/>
              <a:t>Call the </a:t>
            </a:r>
            <a:r>
              <a:rPr lang="en-US" b="1" dirty="0"/>
              <a:t>scheduler</a:t>
            </a:r>
            <a:r>
              <a:rPr lang="en-US" dirty="0"/>
              <a:t> to determine which process to execute next</a:t>
            </a:r>
          </a:p>
          <a:p>
            <a:pPr lvl="1"/>
            <a:r>
              <a:rPr lang="en-US" dirty="0"/>
              <a:t>Call the </a:t>
            </a:r>
            <a:r>
              <a:rPr lang="en-US" b="1" dirty="0"/>
              <a:t>dispatcher</a:t>
            </a:r>
            <a:r>
              <a:rPr lang="en-US" dirty="0"/>
              <a:t> to give control to that process</a:t>
            </a:r>
          </a:p>
          <a:p>
            <a:endParaRPr lang="en-US" dirty="0"/>
          </a:p>
        </p:txBody>
      </p:sp>
      <p:sp>
        <p:nvSpPr>
          <p:cNvPr id="4" name="Date Placeholder 3">
            <a:extLst>
              <a:ext uri="{FF2B5EF4-FFF2-40B4-BE49-F238E27FC236}">
                <a16:creationId xmlns:a16="http://schemas.microsoft.com/office/drawing/2014/main" id="{02D9235A-2949-B542-8DB8-D51E9D357C08}"/>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CD3263F3-CE8F-B945-B723-62D7FF8D669E}"/>
              </a:ext>
            </a:extLst>
          </p:cNvPr>
          <p:cNvSpPr>
            <a:spLocks noGrp="1"/>
          </p:cNvSpPr>
          <p:nvPr>
            <p:ph type="sldNum" sz="quarter" idx="12"/>
          </p:nvPr>
        </p:nvSpPr>
        <p:spPr/>
        <p:txBody>
          <a:bodyPr/>
          <a:lstStyle/>
          <a:p>
            <a:fld id="{FCFF2910-D1F1-314D-A8F2-476646A55ABA}" type="slidenum">
              <a:rPr lang="en-US" smtClean="0"/>
              <a:pPr/>
              <a:t>29</a:t>
            </a:fld>
            <a:endParaRPr lang="en-US" dirty="0"/>
          </a:p>
        </p:txBody>
      </p:sp>
    </p:spTree>
    <p:extLst>
      <p:ext uri="{BB962C8B-B14F-4D97-AF65-F5344CB8AC3E}">
        <p14:creationId xmlns:p14="http://schemas.microsoft.com/office/powerpoint/2010/main" val="2276305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0340C-5A35-BD43-80BE-FBAB3DB29A01}"/>
              </a:ext>
            </a:extLst>
          </p:cNvPr>
          <p:cNvSpPr>
            <a:spLocks noGrp="1"/>
          </p:cNvSpPr>
          <p:nvPr>
            <p:ph type="title"/>
          </p:nvPr>
        </p:nvSpPr>
        <p:spPr/>
        <p:txBody>
          <a:bodyPr/>
          <a:lstStyle/>
          <a:p>
            <a:r>
              <a:rPr lang="en-US" dirty="0"/>
              <a:t>What is an Operating System?</a:t>
            </a:r>
          </a:p>
        </p:txBody>
      </p:sp>
      <p:sp>
        <p:nvSpPr>
          <p:cNvPr id="3" name="Content Placeholder 2">
            <a:extLst>
              <a:ext uri="{FF2B5EF4-FFF2-40B4-BE49-F238E27FC236}">
                <a16:creationId xmlns:a16="http://schemas.microsoft.com/office/drawing/2014/main" id="{C7B0C19A-7E6A-2448-A934-D1E16C402887}"/>
              </a:ext>
            </a:extLst>
          </p:cNvPr>
          <p:cNvSpPr>
            <a:spLocks noGrp="1"/>
          </p:cNvSpPr>
          <p:nvPr>
            <p:ph idx="1"/>
          </p:nvPr>
        </p:nvSpPr>
        <p:spPr>
          <a:xfrm>
            <a:off x="838200" y="3657600"/>
            <a:ext cx="10515600" cy="2397946"/>
          </a:xfrm>
          <a:ln w="38100">
            <a:solidFill>
              <a:schemeClr val="tx1"/>
            </a:solidFill>
          </a:ln>
        </p:spPr>
        <p:txBody>
          <a:bodyPr>
            <a:normAutofit/>
          </a:bodyPr>
          <a:lstStyle/>
          <a:p>
            <a:pPr marL="0" indent="0" algn="ctr">
              <a:buNone/>
            </a:pPr>
            <a:r>
              <a:rPr lang="en-US" u="sng" dirty="0"/>
              <a:t>Computer Hardware</a:t>
            </a:r>
          </a:p>
          <a:p>
            <a:pPr marL="0" indent="0" algn="ctr">
              <a:buNone/>
            </a:pPr>
            <a:r>
              <a:rPr lang="en-US" dirty="0"/>
              <a:t>Instruction Set</a:t>
            </a:r>
          </a:p>
          <a:p>
            <a:pPr marL="0" indent="0" algn="ctr">
              <a:buNone/>
            </a:pPr>
            <a:r>
              <a:rPr lang="en-US" dirty="0"/>
              <a:t>I/O Architecture</a:t>
            </a:r>
          </a:p>
          <a:p>
            <a:pPr marL="0" indent="0" algn="ctr">
              <a:buNone/>
            </a:pPr>
            <a:r>
              <a:rPr lang="en-US" dirty="0"/>
              <a:t>Memory</a:t>
            </a:r>
          </a:p>
        </p:txBody>
      </p:sp>
      <p:sp>
        <p:nvSpPr>
          <p:cNvPr id="4" name="Date Placeholder 3">
            <a:extLst>
              <a:ext uri="{FF2B5EF4-FFF2-40B4-BE49-F238E27FC236}">
                <a16:creationId xmlns:a16="http://schemas.microsoft.com/office/drawing/2014/main" id="{0084025B-9BC7-BF41-AFFA-3E04E7E3CA8F}"/>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3E5A7ADF-981B-A844-BBDE-C45BA4B0AB1C}"/>
              </a:ext>
            </a:extLst>
          </p:cNvPr>
          <p:cNvSpPr>
            <a:spLocks noGrp="1"/>
          </p:cNvSpPr>
          <p:nvPr>
            <p:ph type="sldNum" sz="quarter" idx="12"/>
          </p:nvPr>
        </p:nvSpPr>
        <p:spPr/>
        <p:txBody>
          <a:bodyPr/>
          <a:lstStyle/>
          <a:p>
            <a:fld id="{FCFF2910-D1F1-314D-A8F2-476646A55ABA}" type="slidenum">
              <a:rPr lang="en-US" smtClean="0"/>
              <a:pPr/>
              <a:t>3</a:t>
            </a:fld>
            <a:endParaRPr lang="en-US" dirty="0"/>
          </a:p>
        </p:txBody>
      </p:sp>
      <p:sp>
        <p:nvSpPr>
          <p:cNvPr id="6" name="Content Placeholder 2">
            <a:extLst>
              <a:ext uri="{FF2B5EF4-FFF2-40B4-BE49-F238E27FC236}">
                <a16:creationId xmlns:a16="http://schemas.microsoft.com/office/drawing/2014/main" id="{FD3DF2F9-47B4-954B-A5C6-2DBB15E7C21F}"/>
              </a:ext>
            </a:extLst>
          </p:cNvPr>
          <p:cNvSpPr txBox="1">
            <a:spLocks/>
          </p:cNvSpPr>
          <p:nvPr/>
        </p:nvSpPr>
        <p:spPr>
          <a:xfrm>
            <a:off x="838200" y="2861187"/>
            <a:ext cx="10515600" cy="796413"/>
          </a:xfrm>
          <a:prstGeom prst="rect">
            <a:avLst/>
          </a:prstGeom>
          <a:solidFill>
            <a:schemeClr val="accent2">
              <a:lumMod val="20000"/>
              <a:lumOff val="80000"/>
            </a:schemeClr>
          </a:solidFill>
          <a:ln w="38100">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u="sng" dirty="0"/>
              <a:t>Operating System</a:t>
            </a:r>
          </a:p>
        </p:txBody>
      </p:sp>
      <p:sp>
        <p:nvSpPr>
          <p:cNvPr id="7" name="Content Placeholder 2">
            <a:extLst>
              <a:ext uri="{FF2B5EF4-FFF2-40B4-BE49-F238E27FC236}">
                <a16:creationId xmlns:a16="http://schemas.microsoft.com/office/drawing/2014/main" id="{A1B05487-3430-EA45-9197-C056F61A703D}"/>
              </a:ext>
            </a:extLst>
          </p:cNvPr>
          <p:cNvSpPr txBox="1">
            <a:spLocks/>
          </p:cNvSpPr>
          <p:nvPr/>
        </p:nvSpPr>
        <p:spPr>
          <a:xfrm>
            <a:off x="838200" y="1356852"/>
            <a:ext cx="5252884" cy="1504335"/>
          </a:xfrm>
          <a:prstGeom prst="rect">
            <a:avLst/>
          </a:prstGeom>
          <a:ln w="38100">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u="sng" dirty="0"/>
              <a:t>Applications</a:t>
            </a:r>
          </a:p>
          <a:p>
            <a:pPr marL="0" indent="0" algn="ctr">
              <a:buFont typeface="Arial" panose="020B0604020202020204" pitchFamily="34" charset="0"/>
              <a:buNone/>
            </a:pPr>
            <a:r>
              <a:rPr lang="en-US" dirty="0"/>
              <a:t>Business programs, scientific programs, utility programs</a:t>
            </a:r>
          </a:p>
        </p:txBody>
      </p:sp>
      <p:sp>
        <p:nvSpPr>
          <p:cNvPr id="8" name="Content Placeholder 2">
            <a:extLst>
              <a:ext uri="{FF2B5EF4-FFF2-40B4-BE49-F238E27FC236}">
                <a16:creationId xmlns:a16="http://schemas.microsoft.com/office/drawing/2014/main" id="{0B6ED328-6614-1949-9256-C213816DC6E7}"/>
              </a:ext>
            </a:extLst>
          </p:cNvPr>
          <p:cNvSpPr txBox="1">
            <a:spLocks/>
          </p:cNvSpPr>
          <p:nvPr/>
        </p:nvSpPr>
        <p:spPr>
          <a:xfrm>
            <a:off x="6091084" y="1356852"/>
            <a:ext cx="5262716" cy="1504467"/>
          </a:xfrm>
          <a:prstGeom prst="rect">
            <a:avLst/>
          </a:prstGeom>
          <a:ln w="38100">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u="sng" dirty="0"/>
              <a:t>System Software</a:t>
            </a:r>
          </a:p>
          <a:p>
            <a:pPr marL="0" indent="0" algn="ctr">
              <a:buFont typeface="Arial" panose="020B0604020202020204" pitchFamily="34" charset="0"/>
              <a:buNone/>
            </a:pPr>
            <a:r>
              <a:rPr lang="en-US" dirty="0"/>
              <a:t>Compilers, assemblers, linkers, loaders, debuggers, databases</a:t>
            </a:r>
          </a:p>
        </p:txBody>
      </p:sp>
    </p:spTree>
    <p:extLst>
      <p:ext uri="{BB962C8B-B14F-4D97-AF65-F5344CB8AC3E}">
        <p14:creationId xmlns:p14="http://schemas.microsoft.com/office/powerpoint/2010/main" val="31674890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B73EC-60E1-B34B-9331-09D77191B7C6}"/>
              </a:ext>
            </a:extLst>
          </p:cNvPr>
          <p:cNvSpPr>
            <a:spLocks noGrp="1"/>
          </p:cNvSpPr>
          <p:nvPr>
            <p:ph type="title"/>
          </p:nvPr>
        </p:nvSpPr>
        <p:spPr/>
        <p:txBody>
          <a:bodyPr/>
          <a:lstStyle/>
          <a:p>
            <a:r>
              <a:rPr lang="en-US" dirty="0"/>
              <a:t>When an I/O Operation Completes</a:t>
            </a:r>
          </a:p>
        </p:txBody>
      </p:sp>
      <p:sp>
        <p:nvSpPr>
          <p:cNvPr id="3" name="Content Placeholder 2">
            <a:extLst>
              <a:ext uri="{FF2B5EF4-FFF2-40B4-BE49-F238E27FC236}">
                <a16:creationId xmlns:a16="http://schemas.microsoft.com/office/drawing/2014/main" id="{05A70461-9899-3C45-A71F-EC53836D5F4C}"/>
              </a:ext>
            </a:extLst>
          </p:cNvPr>
          <p:cNvSpPr>
            <a:spLocks noGrp="1"/>
          </p:cNvSpPr>
          <p:nvPr>
            <p:ph idx="1"/>
          </p:nvPr>
        </p:nvSpPr>
        <p:spPr/>
        <p:txBody>
          <a:bodyPr/>
          <a:lstStyle/>
          <a:p>
            <a:r>
              <a:rPr lang="en-US" dirty="0"/>
              <a:t>A completed I/O operation generates an I/O Interrupt</a:t>
            </a:r>
          </a:p>
          <a:p>
            <a:r>
              <a:rPr lang="en-US" dirty="0"/>
              <a:t>The interrupt handler gains control, and:</a:t>
            </a:r>
          </a:p>
          <a:p>
            <a:pPr lvl="1"/>
            <a:r>
              <a:rPr lang="en-US" dirty="0"/>
              <a:t>Saves the state of the currently executing process, whatever it may be</a:t>
            </a:r>
          </a:p>
          <a:p>
            <a:pPr lvl="1"/>
            <a:r>
              <a:rPr lang="en-US" dirty="0"/>
              <a:t>Determines which process initiated the I/O operation that just completed</a:t>
            </a:r>
          </a:p>
          <a:p>
            <a:pPr lvl="1"/>
            <a:r>
              <a:rPr lang="en-US" dirty="0"/>
              <a:t>Sets the status in that process’s PCB to indicate it is </a:t>
            </a:r>
            <a:r>
              <a:rPr lang="en-US" i="1" dirty="0"/>
              <a:t>ready</a:t>
            </a:r>
          </a:p>
          <a:p>
            <a:pPr lvl="1"/>
            <a:r>
              <a:rPr lang="en-US" dirty="0"/>
              <a:t>Calls the </a:t>
            </a:r>
            <a:r>
              <a:rPr lang="en-US" b="1" dirty="0"/>
              <a:t>scheduler</a:t>
            </a:r>
            <a:r>
              <a:rPr lang="en-US" dirty="0"/>
              <a:t> to determine which process to execute next</a:t>
            </a:r>
          </a:p>
          <a:p>
            <a:pPr lvl="1"/>
            <a:r>
              <a:rPr lang="en-US" dirty="0"/>
              <a:t>Calls the </a:t>
            </a:r>
            <a:r>
              <a:rPr lang="en-US" b="1" dirty="0"/>
              <a:t>dispatcher</a:t>
            </a:r>
            <a:r>
              <a:rPr lang="en-US" dirty="0"/>
              <a:t> to give control to that process</a:t>
            </a:r>
          </a:p>
          <a:p>
            <a:r>
              <a:rPr lang="en-US" dirty="0"/>
              <a:t>Note that the “next process” </a:t>
            </a:r>
            <a:r>
              <a:rPr lang="en-US" i="1" dirty="0"/>
              <a:t>may or may not </a:t>
            </a:r>
            <a:r>
              <a:rPr lang="en-US" dirty="0"/>
              <a:t>be the process that initiated the I/O operation</a:t>
            </a:r>
          </a:p>
          <a:p>
            <a:r>
              <a:rPr lang="en-US" dirty="0"/>
              <a:t>I/O completion simply makes that process </a:t>
            </a:r>
            <a:r>
              <a:rPr lang="en-US" i="1" dirty="0"/>
              <a:t>ready, </a:t>
            </a:r>
            <a:r>
              <a:rPr lang="en-US" dirty="0"/>
              <a:t>or eligible for scheduling</a:t>
            </a:r>
          </a:p>
          <a:p>
            <a:pPr lvl="1"/>
            <a:endParaRPr lang="en-US" dirty="0"/>
          </a:p>
        </p:txBody>
      </p:sp>
      <p:sp>
        <p:nvSpPr>
          <p:cNvPr id="4" name="Date Placeholder 3">
            <a:extLst>
              <a:ext uri="{FF2B5EF4-FFF2-40B4-BE49-F238E27FC236}">
                <a16:creationId xmlns:a16="http://schemas.microsoft.com/office/drawing/2014/main" id="{55F8B95D-2D2B-1042-B26C-DF93FDBA8887}"/>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370F1486-6D45-7244-9E87-FA330F8B5625}"/>
              </a:ext>
            </a:extLst>
          </p:cNvPr>
          <p:cNvSpPr>
            <a:spLocks noGrp="1"/>
          </p:cNvSpPr>
          <p:nvPr>
            <p:ph type="sldNum" sz="quarter" idx="12"/>
          </p:nvPr>
        </p:nvSpPr>
        <p:spPr/>
        <p:txBody>
          <a:bodyPr/>
          <a:lstStyle/>
          <a:p>
            <a:fld id="{FCFF2910-D1F1-314D-A8F2-476646A55ABA}" type="slidenum">
              <a:rPr lang="en-US" smtClean="0"/>
              <a:pPr/>
              <a:t>30</a:t>
            </a:fld>
            <a:endParaRPr lang="en-US" dirty="0"/>
          </a:p>
        </p:txBody>
      </p:sp>
    </p:spTree>
    <p:extLst>
      <p:ext uri="{BB962C8B-B14F-4D97-AF65-F5344CB8AC3E}">
        <p14:creationId xmlns:p14="http://schemas.microsoft.com/office/powerpoint/2010/main" val="27865282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79421-4510-B946-A5C4-D1F8ACEEC0DA}"/>
              </a:ext>
            </a:extLst>
          </p:cNvPr>
          <p:cNvSpPr>
            <a:spLocks noGrp="1"/>
          </p:cNvSpPr>
          <p:nvPr>
            <p:ph type="title"/>
          </p:nvPr>
        </p:nvSpPr>
        <p:spPr/>
        <p:txBody>
          <a:bodyPr/>
          <a:lstStyle/>
          <a:p>
            <a:r>
              <a:rPr lang="en-US" dirty="0"/>
              <a:t>Returning Control to the I/O Caller</a:t>
            </a:r>
          </a:p>
        </p:txBody>
      </p:sp>
      <p:sp>
        <p:nvSpPr>
          <p:cNvPr id="3" name="Content Placeholder 2">
            <a:extLst>
              <a:ext uri="{FF2B5EF4-FFF2-40B4-BE49-F238E27FC236}">
                <a16:creationId xmlns:a16="http://schemas.microsoft.com/office/drawing/2014/main" id="{ED9105B6-8711-EA47-95B0-6DA1C5714688}"/>
              </a:ext>
            </a:extLst>
          </p:cNvPr>
          <p:cNvSpPr>
            <a:spLocks noGrp="1"/>
          </p:cNvSpPr>
          <p:nvPr>
            <p:ph idx="1"/>
          </p:nvPr>
        </p:nvSpPr>
        <p:spPr/>
        <p:txBody>
          <a:bodyPr/>
          <a:lstStyle/>
          <a:p>
            <a:r>
              <a:rPr lang="en-US" dirty="0"/>
              <a:t>Eventually, the dispatcher will return control to the process that initiated the I/O operation</a:t>
            </a:r>
          </a:p>
          <a:p>
            <a:r>
              <a:rPr lang="en-US" dirty="0"/>
              <a:t>At that time, the system I/O function will return, passing back the results of the I/O operation</a:t>
            </a:r>
          </a:p>
        </p:txBody>
      </p:sp>
      <p:sp>
        <p:nvSpPr>
          <p:cNvPr id="4" name="Date Placeholder 3">
            <a:extLst>
              <a:ext uri="{FF2B5EF4-FFF2-40B4-BE49-F238E27FC236}">
                <a16:creationId xmlns:a16="http://schemas.microsoft.com/office/drawing/2014/main" id="{C8E02C63-C3F6-9D4C-83EA-7B4F76100D74}"/>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90847DAA-7233-E145-8630-675A7A744D0F}"/>
              </a:ext>
            </a:extLst>
          </p:cNvPr>
          <p:cNvSpPr>
            <a:spLocks noGrp="1"/>
          </p:cNvSpPr>
          <p:nvPr>
            <p:ph type="sldNum" sz="quarter" idx="12"/>
          </p:nvPr>
        </p:nvSpPr>
        <p:spPr/>
        <p:txBody>
          <a:bodyPr/>
          <a:lstStyle/>
          <a:p>
            <a:fld id="{FCFF2910-D1F1-314D-A8F2-476646A55ABA}" type="slidenum">
              <a:rPr lang="en-US" smtClean="0"/>
              <a:pPr/>
              <a:t>31</a:t>
            </a:fld>
            <a:endParaRPr lang="en-US" dirty="0"/>
          </a:p>
        </p:txBody>
      </p:sp>
    </p:spTree>
    <p:extLst>
      <p:ext uri="{BB962C8B-B14F-4D97-AF65-F5344CB8AC3E}">
        <p14:creationId xmlns:p14="http://schemas.microsoft.com/office/powerpoint/2010/main" val="12136606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F138E-66E9-094C-AF95-C617AE65BE96}"/>
              </a:ext>
            </a:extLst>
          </p:cNvPr>
          <p:cNvSpPr>
            <a:spLocks noGrp="1"/>
          </p:cNvSpPr>
          <p:nvPr>
            <p:ph type="title"/>
          </p:nvPr>
        </p:nvSpPr>
        <p:spPr/>
        <p:txBody>
          <a:bodyPr/>
          <a:lstStyle/>
          <a:p>
            <a:r>
              <a:rPr lang="en-US" dirty="0"/>
              <a:t>I/O Processing</a:t>
            </a:r>
          </a:p>
        </p:txBody>
      </p:sp>
      <p:sp>
        <p:nvSpPr>
          <p:cNvPr id="4" name="Date Placeholder 3">
            <a:extLst>
              <a:ext uri="{FF2B5EF4-FFF2-40B4-BE49-F238E27FC236}">
                <a16:creationId xmlns:a16="http://schemas.microsoft.com/office/drawing/2014/main" id="{54EB289A-C30F-DA4C-A18B-013CAF5C532E}"/>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5D223150-200B-A849-8B8F-FCC2E4F24A01}"/>
              </a:ext>
            </a:extLst>
          </p:cNvPr>
          <p:cNvSpPr>
            <a:spLocks noGrp="1"/>
          </p:cNvSpPr>
          <p:nvPr>
            <p:ph type="sldNum" sz="quarter" idx="12"/>
          </p:nvPr>
        </p:nvSpPr>
        <p:spPr/>
        <p:txBody>
          <a:bodyPr/>
          <a:lstStyle/>
          <a:p>
            <a:fld id="{FCFF2910-D1F1-314D-A8F2-476646A55ABA}" type="slidenum">
              <a:rPr lang="en-US" smtClean="0"/>
              <a:pPr/>
              <a:t>32</a:t>
            </a:fld>
            <a:endParaRPr lang="en-US" dirty="0"/>
          </a:p>
        </p:txBody>
      </p:sp>
      <p:sp>
        <p:nvSpPr>
          <p:cNvPr id="6" name="Rectangle 5">
            <a:extLst>
              <a:ext uri="{FF2B5EF4-FFF2-40B4-BE49-F238E27FC236}">
                <a16:creationId xmlns:a16="http://schemas.microsoft.com/office/drawing/2014/main" id="{390D2878-91C6-C04A-89F1-ADE002CFF390}"/>
              </a:ext>
            </a:extLst>
          </p:cNvPr>
          <p:cNvSpPr/>
          <p:nvPr/>
        </p:nvSpPr>
        <p:spPr>
          <a:xfrm>
            <a:off x="1317425" y="1917507"/>
            <a:ext cx="2787445" cy="3896530"/>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DACEB53D-AA31-494C-A6D1-74986A30338D}"/>
              </a:ext>
            </a:extLst>
          </p:cNvPr>
          <p:cNvSpPr txBox="1"/>
          <p:nvPr/>
        </p:nvSpPr>
        <p:spPr>
          <a:xfrm>
            <a:off x="1453495" y="1213040"/>
            <a:ext cx="2515304" cy="461665"/>
          </a:xfrm>
          <a:prstGeom prst="rect">
            <a:avLst/>
          </a:prstGeom>
          <a:noFill/>
        </p:spPr>
        <p:txBody>
          <a:bodyPr wrap="none" rtlCol="0">
            <a:spAutoFit/>
          </a:bodyPr>
          <a:lstStyle/>
          <a:p>
            <a:r>
              <a:rPr lang="en-US" sz="2400" dirty="0"/>
              <a:t>Executing Program</a:t>
            </a:r>
          </a:p>
        </p:txBody>
      </p:sp>
      <p:sp>
        <p:nvSpPr>
          <p:cNvPr id="8" name="Rectangle 7">
            <a:extLst>
              <a:ext uri="{FF2B5EF4-FFF2-40B4-BE49-F238E27FC236}">
                <a16:creationId xmlns:a16="http://schemas.microsoft.com/office/drawing/2014/main" id="{9395D8D5-5283-8A49-A9E6-C114B9489948}"/>
              </a:ext>
            </a:extLst>
          </p:cNvPr>
          <p:cNvSpPr/>
          <p:nvPr/>
        </p:nvSpPr>
        <p:spPr>
          <a:xfrm>
            <a:off x="7457945" y="1009862"/>
            <a:ext cx="2787445" cy="1695848"/>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DB437C7-F16F-AB40-A84F-3680CF8A9F28}"/>
              </a:ext>
            </a:extLst>
          </p:cNvPr>
          <p:cNvSpPr txBox="1"/>
          <p:nvPr/>
        </p:nvSpPr>
        <p:spPr>
          <a:xfrm>
            <a:off x="7500494" y="497107"/>
            <a:ext cx="2702343" cy="461665"/>
          </a:xfrm>
          <a:prstGeom prst="rect">
            <a:avLst/>
          </a:prstGeom>
          <a:noFill/>
        </p:spPr>
        <p:txBody>
          <a:bodyPr wrap="none" rtlCol="0">
            <a:spAutoFit/>
          </a:bodyPr>
          <a:lstStyle/>
          <a:p>
            <a:r>
              <a:rPr lang="en-US" sz="2400" dirty="0"/>
              <a:t>System I/O Function</a:t>
            </a:r>
          </a:p>
        </p:txBody>
      </p:sp>
      <p:cxnSp>
        <p:nvCxnSpPr>
          <p:cNvPr id="11" name="Straight Connector 10">
            <a:extLst>
              <a:ext uri="{FF2B5EF4-FFF2-40B4-BE49-F238E27FC236}">
                <a16:creationId xmlns:a16="http://schemas.microsoft.com/office/drawing/2014/main" id="{A0E60BEE-B8E1-BA41-83FC-C331D4837B97}"/>
              </a:ext>
            </a:extLst>
          </p:cNvPr>
          <p:cNvCxnSpPr/>
          <p:nvPr/>
        </p:nvCxnSpPr>
        <p:spPr>
          <a:xfrm>
            <a:off x="1898660" y="2153264"/>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9822829-9B9B-F54B-9303-8AA6AEE2E362}"/>
              </a:ext>
            </a:extLst>
          </p:cNvPr>
          <p:cNvCxnSpPr/>
          <p:nvPr/>
        </p:nvCxnSpPr>
        <p:spPr>
          <a:xfrm>
            <a:off x="1898660" y="2379406"/>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AF2CE9A-B220-DE4D-8821-C91B9FB9D4AF}"/>
              </a:ext>
            </a:extLst>
          </p:cNvPr>
          <p:cNvCxnSpPr/>
          <p:nvPr/>
        </p:nvCxnSpPr>
        <p:spPr>
          <a:xfrm>
            <a:off x="1898660" y="2605548"/>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A0E40FF-72A4-9E4D-9F05-A53F5972ABDE}"/>
              </a:ext>
            </a:extLst>
          </p:cNvPr>
          <p:cNvCxnSpPr/>
          <p:nvPr/>
        </p:nvCxnSpPr>
        <p:spPr>
          <a:xfrm>
            <a:off x="1898660" y="2831690"/>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2955CBB-7E99-2B42-8B88-1E58D00B7406}"/>
              </a:ext>
            </a:extLst>
          </p:cNvPr>
          <p:cNvCxnSpPr/>
          <p:nvPr/>
        </p:nvCxnSpPr>
        <p:spPr>
          <a:xfrm>
            <a:off x="1898660" y="3057832"/>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EC47B5F-D916-A94C-92E0-971C784DC616}"/>
              </a:ext>
            </a:extLst>
          </p:cNvPr>
          <p:cNvCxnSpPr/>
          <p:nvPr/>
        </p:nvCxnSpPr>
        <p:spPr>
          <a:xfrm>
            <a:off x="1898660" y="3283974"/>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EE8599C-C5FE-4F4D-B6BE-72B887D79B5F}"/>
              </a:ext>
            </a:extLst>
          </p:cNvPr>
          <p:cNvCxnSpPr/>
          <p:nvPr/>
        </p:nvCxnSpPr>
        <p:spPr>
          <a:xfrm>
            <a:off x="1898660" y="3510116"/>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775AAE7-E345-F342-B6CB-2EB3910F08C0}"/>
              </a:ext>
            </a:extLst>
          </p:cNvPr>
          <p:cNvCxnSpPr/>
          <p:nvPr/>
        </p:nvCxnSpPr>
        <p:spPr>
          <a:xfrm>
            <a:off x="1898660" y="3736258"/>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F1CFF3E-FEBE-5643-AD7B-20F8CF69F1E3}"/>
              </a:ext>
            </a:extLst>
          </p:cNvPr>
          <p:cNvCxnSpPr/>
          <p:nvPr/>
        </p:nvCxnSpPr>
        <p:spPr>
          <a:xfrm>
            <a:off x="1898660" y="4188542"/>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07AE3EA-19C8-2842-8DC7-6ADC0A065995}"/>
              </a:ext>
            </a:extLst>
          </p:cNvPr>
          <p:cNvCxnSpPr/>
          <p:nvPr/>
        </p:nvCxnSpPr>
        <p:spPr>
          <a:xfrm>
            <a:off x="1898660" y="4414684"/>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1F1BFA57-5B2D-004B-9449-3EA7581E9028}"/>
              </a:ext>
            </a:extLst>
          </p:cNvPr>
          <p:cNvCxnSpPr/>
          <p:nvPr/>
        </p:nvCxnSpPr>
        <p:spPr>
          <a:xfrm>
            <a:off x="1898660" y="4640826"/>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E174ECD-9EAE-094E-B651-B1348326AC47}"/>
              </a:ext>
            </a:extLst>
          </p:cNvPr>
          <p:cNvCxnSpPr/>
          <p:nvPr/>
        </p:nvCxnSpPr>
        <p:spPr>
          <a:xfrm>
            <a:off x="1898660" y="4866968"/>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B1C40249-4C67-B244-B4F3-9A86B8EA919C}"/>
              </a:ext>
            </a:extLst>
          </p:cNvPr>
          <p:cNvCxnSpPr/>
          <p:nvPr/>
        </p:nvCxnSpPr>
        <p:spPr>
          <a:xfrm>
            <a:off x="1898660" y="5093110"/>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3F8C031-EAB3-0E4A-9423-8EFEFED80C53}"/>
              </a:ext>
            </a:extLst>
          </p:cNvPr>
          <p:cNvCxnSpPr/>
          <p:nvPr/>
        </p:nvCxnSpPr>
        <p:spPr>
          <a:xfrm>
            <a:off x="1898660" y="5319252"/>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F52E1D3-1C66-2A4A-9B13-7B5812099313}"/>
              </a:ext>
            </a:extLst>
          </p:cNvPr>
          <p:cNvCxnSpPr/>
          <p:nvPr/>
        </p:nvCxnSpPr>
        <p:spPr>
          <a:xfrm>
            <a:off x="1898660" y="5545394"/>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8DE6E06F-D7FB-CF46-A03D-C8B2F7103C92}"/>
              </a:ext>
            </a:extLst>
          </p:cNvPr>
          <p:cNvCxnSpPr>
            <a:cxnSpLocks/>
          </p:cNvCxnSpPr>
          <p:nvPr/>
        </p:nvCxnSpPr>
        <p:spPr>
          <a:xfrm flipV="1">
            <a:off x="3581400" y="1238997"/>
            <a:ext cx="4121180" cy="2698589"/>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70CD8ED8-788B-4248-B25A-4B3B6826D759}"/>
              </a:ext>
            </a:extLst>
          </p:cNvPr>
          <p:cNvSpPr txBox="1"/>
          <p:nvPr/>
        </p:nvSpPr>
        <p:spPr>
          <a:xfrm>
            <a:off x="1826373" y="3752919"/>
            <a:ext cx="1636474" cy="369332"/>
          </a:xfrm>
          <a:prstGeom prst="rect">
            <a:avLst/>
          </a:prstGeom>
          <a:noFill/>
        </p:spPr>
        <p:txBody>
          <a:bodyPr wrap="none" rtlCol="0">
            <a:spAutoFit/>
          </a:bodyPr>
          <a:lstStyle/>
          <a:p>
            <a:r>
              <a:rPr lang="en-US" b="1" dirty="0"/>
              <a:t>System I/O Call</a:t>
            </a:r>
          </a:p>
        </p:txBody>
      </p:sp>
      <p:sp>
        <p:nvSpPr>
          <p:cNvPr id="10" name="TextBox 9">
            <a:extLst>
              <a:ext uri="{FF2B5EF4-FFF2-40B4-BE49-F238E27FC236}">
                <a16:creationId xmlns:a16="http://schemas.microsoft.com/office/drawing/2014/main" id="{ED117F02-CA6F-4F4F-A94A-2FE6ABE7B6FC}"/>
              </a:ext>
            </a:extLst>
          </p:cNvPr>
          <p:cNvSpPr txBox="1"/>
          <p:nvPr/>
        </p:nvSpPr>
        <p:spPr>
          <a:xfrm>
            <a:off x="7500494" y="1112042"/>
            <a:ext cx="2702343" cy="1477328"/>
          </a:xfrm>
          <a:prstGeom prst="rect">
            <a:avLst/>
          </a:prstGeom>
          <a:noFill/>
        </p:spPr>
        <p:txBody>
          <a:bodyPr wrap="square" rtlCol="0">
            <a:spAutoFit/>
          </a:bodyPr>
          <a:lstStyle/>
          <a:p>
            <a:pPr marL="285750" indent="-285750">
              <a:buFont typeface="Arial" panose="020B0604020202020204" pitchFamily="34" charset="0"/>
              <a:buChar char="•"/>
            </a:pPr>
            <a:r>
              <a:rPr lang="en-US" dirty="0"/>
              <a:t>Save the process state in its PCB</a:t>
            </a:r>
          </a:p>
          <a:p>
            <a:pPr marL="285750" indent="-285750">
              <a:buFont typeface="Arial" panose="020B0604020202020204" pitchFamily="34" charset="0"/>
              <a:buChar char="•"/>
            </a:pPr>
            <a:r>
              <a:rPr lang="en-US" dirty="0"/>
              <a:t>Set </a:t>
            </a:r>
            <a:r>
              <a:rPr lang="en-US" i="1" dirty="0"/>
              <a:t>I/O wait state</a:t>
            </a:r>
          </a:p>
          <a:p>
            <a:pPr marL="285750" indent="-285750">
              <a:buFont typeface="Arial" panose="020B0604020202020204" pitchFamily="34" charset="0"/>
              <a:buChar char="•"/>
            </a:pPr>
            <a:r>
              <a:rPr lang="en-US" dirty="0"/>
              <a:t>Initiate the I/O operation</a:t>
            </a:r>
          </a:p>
        </p:txBody>
      </p:sp>
      <p:sp>
        <p:nvSpPr>
          <p:cNvPr id="42" name="Rectangle 41">
            <a:extLst>
              <a:ext uri="{FF2B5EF4-FFF2-40B4-BE49-F238E27FC236}">
                <a16:creationId xmlns:a16="http://schemas.microsoft.com/office/drawing/2014/main" id="{3A1C7502-32F1-274E-9793-AAE5F83ECC76}"/>
              </a:ext>
            </a:extLst>
          </p:cNvPr>
          <p:cNvSpPr/>
          <p:nvPr/>
        </p:nvSpPr>
        <p:spPr>
          <a:xfrm>
            <a:off x="7457945" y="3327669"/>
            <a:ext cx="2787445" cy="940008"/>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565A7A58-C4F0-AC4A-908B-B0EF8DDE7D39}"/>
              </a:ext>
            </a:extLst>
          </p:cNvPr>
          <p:cNvSpPr txBox="1"/>
          <p:nvPr/>
        </p:nvSpPr>
        <p:spPr>
          <a:xfrm>
            <a:off x="7242271" y="2877561"/>
            <a:ext cx="3302892" cy="461665"/>
          </a:xfrm>
          <a:prstGeom prst="rect">
            <a:avLst/>
          </a:prstGeom>
          <a:noFill/>
        </p:spPr>
        <p:txBody>
          <a:bodyPr wrap="none" rtlCol="0">
            <a:spAutoFit/>
          </a:bodyPr>
          <a:lstStyle/>
          <a:p>
            <a:r>
              <a:rPr lang="en-US" sz="2400" dirty="0"/>
              <a:t>I/O Completion Interrupt</a:t>
            </a:r>
          </a:p>
        </p:txBody>
      </p:sp>
      <p:sp>
        <p:nvSpPr>
          <p:cNvPr id="46" name="TextBox 45">
            <a:extLst>
              <a:ext uri="{FF2B5EF4-FFF2-40B4-BE49-F238E27FC236}">
                <a16:creationId xmlns:a16="http://schemas.microsoft.com/office/drawing/2014/main" id="{E0A3D27F-3C25-4D45-87BB-C389B4F07E36}"/>
              </a:ext>
            </a:extLst>
          </p:cNvPr>
          <p:cNvSpPr txBox="1"/>
          <p:nvPr/>
        </p:nvSpPr>
        <p:spPr>
          <a:xfrm>
            <a:off x="7500494" y="3429849"/>
            <a:ext cx="2702343" cy="646331"/>
          </a:xfrm>
          <a:prstGeom prst="rect">
            <a:avLst/>
          </a:prstGeom>
          <a:noFill/>
        </p:spPr>
        <p:txBody>
          <a:bodyPr wrap="square" rtlCol="0">
            <a:spAutoFit/>
          </a:bodyPr>
          <a:lstStyle/>
          <a:p>
            <a:pPr marL="285750" indent="-285750">
              <a:buFont typeface="Arial" panose="020B0604020202020204" pitchFamily="34" charset="0"/>
              <a:buChar char="•"/>
            </a:pPr>
            <a:r>
              <a:rPr lang="en-US" dirty="0"/>
              <a:t>Set status in original caller’s PCD to ready</a:t>
            </a:r>
          </a:p>
        </p:txBody>
      </p:sp>
      <p:sp>
        <p:nvSpPr>
          <p:cNvPr id="47" name="Rectangle 46">
            <a:extLst>
              <a:ext uri="{FF2B5EF4-FFF2-40B4-BE49-F238E27FC236}">
                <a16:creationId xmlns:a16="http://schemas.microsoft.com/office/drawing/2014/main" id="{3B43FE11-6C83-C443-B7C4-DD6CCC1727FB}"/>
              </a:ext>
            </a:extLst>
          </p:cNvPr>
          <p:cNvSpPr/>
          <p:nvPr/>
        </p:nvSpPr>
        <p:spPr>
          <a:xfrm>
            <a:off x="7457945" y="4920225"/>
            <a:ext cx="2787445" cy="1302509"/>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AFC2ACDF-7A29-5B4A-AFA8-ACAE3323CA13}"/>
              </a:ext>
            </a:extLst>
          </p:cNvPr>
          <p:cNvSpPr txBox="1"/>
          <p:nvPr/>
        </p:nvSpPr>
        <p:spPr>
          <a:xfrm>
            <a:off x="7705572" y="4470118"/>
            <a:ext cx="2279983" cy="461665"/>
          </a:xfrm>
          <a:prstGeom prst="rect">
            <a:avLst/>
          </a:prstGeom>
          <a:noFill/>
        </p:spPr>
        <p:txBody>
          <a:bodyPr wrap="none" rtlCol="0">
            <a:spAutoFit/>
          </a:bodyPr>
          <a:lstStyle/>
          <a:p>
            <a:r>
              <a:rPr lang="en-US" sz="2400" dirty="0"/>
              <a:t>Some Time Later</a:t>
            </a:r>
          </a:p>
        </p:txBody>
      </p:sp>
      <p:sp>
        <p:nvSpPr>
          <p:cNvPr id="49" name="TextBox 48">
            <a:extLst>
              <a:ext uri="{FF2B5EF4-FFF2-40B4-BE49-F238E27FC236}">
                <a16:creationId xmlns:a16="http://schemas.microsoft.com/office/drawing/2014/main" id="{8641158B-6E06-5544-BEB4-7B7CDDBFEAE5}"/>
              </a:ext>
            </a:extLst>
          </p:cNvPr>
          <p:cNvSpPr txBox="1"/>
          <p:nvPr/>
        </p:nvSpPr>
        <p:spPr>
          <a:xfrm>
            <a:off x="7500494" y="5022406"/>
            <a:ext cx="2702343" cy="1200329"/>
          </a:xfrm>
          <a:prstGeom prst="rect">
            <a:avLst/>
          </a:prstGeom>
          <a:noFill/>
        </p:spPr>
        <p:txBody>
          <a:bodyPr wrap="square" rtlCol="0">
            <a:spAutoFit/>
          </a:bodyPr>
          <a:lstStyle/>
          <a:p>
            <a:pPr marL="285750" indent="-285750">
              <a:buFont typeface="Arial" panose="020B0604020202020204" pitchFamily="34" charset="0"/>
              <a:buChar char="•"/>
            </a:pPr>
            <a:r>
              <a:rPr lang="en-US" dirty="0"/>
              <a:t>Process gets scheduled</a:t>
            </a:r>
          </a:p>
          <a:p>
            <a:pPr marL="285750" indent="-285750">
              <a:buFont typeface="Arial" panose="020B0604020202020204" pitchFamily="34" charset="0"/>
              <a:buChar char="•"/>
            </a:pPr>
            <a:r>
              <a:rPr lang="en-US" dirty="0"/>
              <a:t>Dispatcher returns control, along with I/O results</a:t>
            </a:r>
          </a:p>
        </p:txBody>
      </p:sp>
      <p:cxnSp>
        <p:nvCxnSpPr>
          <p:cNvPr id="50" name="Straight Arrow Connector 49">
            <a:extLst>
              <a:ext uri="{FF2B5EF4-FFF2-40B4-BE49-F238E27FC236}">
                <a16:creationId xmlns:a16="http://schemas.microsoft.com/office/drawing/2014/main" id="{414DE383-EB58-9945-9B13-D708833F24DE}"/>
              </a:ext>
            </a:extLst>
          </p:cNvPr>
          <p:cNvCxnSpPr>
            <a:cxnSpLocks/>
          </p:cNvCxnSpPr>
          <p:nvPr/>
        </p:nvCxnSpPr>
        <p:spPr>
          <a:xfrm flipH="1" flipV="1">
            <a:off x="3581401" y="3963544"/>
            <a:ext cx="4121179" cy="2022344"/>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60729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E4E9B-C508-424E-9571-C68EDEB9BF6B}"/>
              </a:ext>
            </a:extLst>
          </p:cNvPr>
          <p:cNvSpPr>
            <a:spLocks noGrp="1"/>
          </p:cNvSpPr>
          <p:nvPr>
            <p:ph type="title"/>
          </p:nvPr>
        </p:nvSpPr>
        <p:spPr/>
        <p:txBody>
          <a:bodyPr/>
          <a:lstStyle/>
          <a:p>
            <a:r>
              <a:rPr lang="en-US" dirty="0"/>
              <a:t>Process Synchronization and Communication</a:t>
            </a:r>
          </a:p>
        </p:txBody>
      </p:sp>
      <p:sp>
        <p:nvSpPr>
          <p:cNvPr id="3" name="Content Placeholder 2">
            <a:extLst>
              <a:ext uri="{FF2B5EF4-FFF2-40B4-BE49-F238E27FC236}">
                <a16:creationId xmlns:a16="http://schemas.microsoft.com/office/drawing/2014/main" id="{4EBEE80C-F7B9-6348-AB92-2D9324E943CE}"/>
              </a:ext>
            </a:extLst>
          </p:cNvPr>
          <p:cNvSpPr>
            <a:spLocks noGrp="1"/>
          </p:cNvSpPr>
          <p:nvPr>
            <p:ph idx="1"/>
          </p:nvPr>
        </p:nvSpPr>
        <p:spPr/>
        <p:txBody>
          <a:bodyPr/>
          <a:lstStyle/>
          <a:p>
            <a:r>
              <a:rPr lang="en-US" dirty="0"/>
              <a:t>A process can pause, waiting for the completion of another process using the </a:t>
            </a:r>
            <a:r>
              <a:rPr lang="en-US" i="1" dirty="0"/>
              <a:t>wait() </a:t>
            </a:r>
            <a:r>
              <a:rPr lang="en-US" dirty="0"/>
              <a:t>function call</a:t>
            </a:r>
          </a:p>
          <a:p>
            <a:pPr lvl="1"/>
            <a:r>
              <a:rPr lang="en-US" dirty="0"/>
              <a:t>A POSIX shell may launch a child process to run a program from the command line, and wait for its completion</a:t>
            </a:r>
          </a:p>
          <a:p>
            <a:r>
              <a:rPr lang="en-US" b="1" dirty="0"/>
              <a:t>Inter-Process Communication (IPC): </a:t>
            </a:r>
            <a:r>
              <a:rPr lang="en-US" dirty="0"/>
              <a:t>A process may make a system call to send a signal to another process, or to set up a signal handler to receive signals </a:t>
            </a:r>
          </a:p>
          <a:p>
            <a:r>
              <a:rPr lang="en-US" dirty="0"/>
              <a:t>Just as with I/O wait states, these waits are indicated by a special </a:t>
            </a:r>
            <a:r>
              <a:rPr lang="en-US" i="1" dirty="0"/>
              <a:t>blocked</a:t>
            </a:r>
            <a:r>
              <a:rPr lang="en-US" dirty="0"/>
              <a:t> status in the PCB, preventing the process from being scheduled until the condition is met</a:t>
            </a:r>
          </a:p>
          <a:p>
            <a:endParaRPr lang="en-US" dirty="0"/>
          </a:p>
        </p:txBody>
      </p:sp>
      <p:sp>
        <p:nvSpPr>
          <p:cNvPr id="4" name="Date Placeholder 3">
            <a:extLst>
              <a:ext uri="{FF2B5EF4-FFF2-40B4-BE49-F238E27FC236}">
                <a16:creationId xmlns:a16="http://schemas.microsoft.com/office/drawing/2014/main" id="{1B2F235D-2E2B-AE4F-906C-A855CC24A966}"/>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2BC32101-47CA-C749-813A-390298D9D5AA}"/>
              </a:ext>
            </a:extLst>
          </p:cNvPr>
          <p:cNvSpPr>
            <a:spLocks noGrp="1"/>
          </p:cNvSpPr>
          <p:nvPr>
            <p:ph type="sldNum" sz="quarter" idx="12"/>
          </p:nvPr>
        </p:nvSpPr>
        <p:spPr/>
        <p:txBody>
          <a:bodyPr/>
          <a:lstStyle/>
          <a:p>
            <a:fld id="{FCFF2910-D1F1-314D-A8F2-476646A55ABA}" type="slidenum">
              <a:rPr lang="en-US" smtClean="0"/>
              <a:pPr/>
              <a:t>33</a:t>
            </a:fld>
            <a:endParaRPr lang="en-US" dirty="0"/>
          </a:p>
        </p:txBody>
      </p:sp>
    </p:spTree>
    <p:extLst>
      <p:ext uri="{BB962C8B-B14F-4D97-AF65-F5344CB8AC3E}">
        <p14:creationId xmlns:p14="http://schemas.microsoft.com/office/powerpoint/2010/main" val="1705767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F138E-66E9-094C-AF95-C617AE65BE96}"/>
              </a:ext>
            </a:extLst>
          </p:cNvPr>
          <p:cNvSpPr>
            <a:spLocks noGrp="1"/>
          </p:cNvSpPr>
          <p:nvPr>
            <p:ph type="title"/>
          </p:nvPr>
        </p:nvSpPr>
        <p:spPr/>
        <p:txBody>
          <a:bodyPr/>
          <a:lstStyle/>
          <a:p>
            <a:r>
              <a:rPr lang="en-US" dirty="0"/>
              <a:t>I/O Processing</a:t>
            </a:r>
          </a:p>
        </p:txBody>
      </p:sp>
      <p:sp>
        <p:nvSpPr>
          <p:cNvPr id="4" name="Date Placeholder 3">
            <a:extLst>
              <a:ext uri="{FF2B5EF4-FFF2-40B4-BE49-F238E27FC236}">
                <a16:creationId xmlns:a16="http://schemas.microsoft.com/office/drawing/2014/main" id="{54EB289A-C30F-DA4C-A18B-013CAF5C532E}"/>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5D223150-200B-A849-8B8F-FCC2E4F24A01}"/>
              </a:ext>
            </a:extLst>
          </p:cNvPr>
          <p:cNvSpPr>
            <a:spLocks noGrp="1"/>
          </p:cNvSpPr>
          <p:nvPr>
            <p:ph type="sldNum" sz="quarter" idx="12"/>
          </p:nvPr>
        </p:nvSpPr>
        <p:spPr/>
        <p:txBody>
          <a:bodyPr/>
          <a:lstStyle/>
          <a:p>
            <a:fld id="{FCFF2910-D1F1-314D-A8F2-476646A55ABA}" type="slidenum">
              <a:rPr lang="en-US" smtClean="0"/>
              <a:pPr/>
              <a:t>34</a:t>
            </a:fld>
            <a:endParaRPr lang="en-US" dirty="0"/>
          </a:p>
        </p:txBody>
      </p:sp>
      <p:sp>
        <p:nvSpPr>
          <p:cNvPr id="6" name="Rectangle 5">
            <a:extLst>
              <a:ext uri="{FF2B5EF4-FFF2-40B4-BE49-F238E27FC236}">
                <a16:creationId xmlns:a16="http://schemas.microsoft.com/office/drawing/2014/main" id="{390D2878-91C6-C04A-89F1-ADE002CFF390}"/>
              </a:ext>
            </a:extLst>
          </p:cNvPr>
          <p:cNvSpPr/>
          <p:nvPr/>
        </p:nvSpPr>
        <p:spPr>
          <a:xfrm>
            <a:off x="1317425" y="1917507"/>
            <a:ext cx="2787445" cy="3896530"/>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DACEB53D-AA31-494C-A6D1-74986A30338D}"/>
              </a:ext>
            </a:extLst>
          </p:cNvPr>
          <p:cNvSpPr txBox="1"/>
          <p:nvPr/>
        </p:nvSpPr>
        <p:spPr>
          <a:xfrm>
            <a:off x="2032980" y="1226019"/>
            <a:ext cx="1356333" cy="461665"/>
          </a:xfrm>
          <a:prstGeom prst="rect">
            <a:avLst/>
          </a:prstGeom>
          <a:noFill/>
        </p:spPr>
        <p:txBody>
          <a:bodyPr wrap="none" rtlCol="0">
            <a:spAutoFit/>
          </a:bodyPr>
          <a:lstStyle/>
          <a:p>
            <a:r>
              <a:rPr lang="en-US" sz="2400" dirty="0"/>
              <a:t>Process 1</a:t>
            </a:r>
          </a:p>
        </p:txBody>
      </p:sp>
      <p:sp>
        <p:nvSpPr>
          <p:cNvPr id="8" name="Rectangle 7">
            <a:extLst>
              <a:ext uri="{FF2B5EF4-FFF2-40B4-BE49-F238E27FC236}">
                <a16:creationId xmlns:a16="http://schemas.microsoft.com/office/drawing/2014/main" id="{9395D8D5-5283-8A49-A9E6-C114B9489948}"/>
              </a:ext>
            </a:extLst>
          </p:cNvPr>
          <p:cNvSpPr/>
          <p:nvPr/>
        </p:nvSpPr>
        <p:spPr>
          <a:xfrm>
            <a:off x="4799768" y="985950"/>
            <a:ext cx="2787445" cy="1215151"/>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DB437C7-F16F-AB40-A84F-3680CF8A9F28}"/>
              </a:ext>
            </a:extLst>
          </p:cNvPr>
          <p:cNvSpPr txBox="1"/>
          <p:nvPr/>
        </p:nvSpPr>
        <p:spPr>
          <a:xfrm>
            <a:off x="4799768" y="473195"/>
            <a:ext cx="2929815" cy="461665"/>
          </a:xfrm>
          <a:prstGeom prst="rect">
            <a:avLst/>
          </a:prstGeom>
          <a:noFill/>
        </p:spPr>
        <p:txBody>
          <a:bodyPr wrap="square" rtlCol="0">
            <a:spAutoFit/>
          </a:bodyPr>
          <a:lstStyle/>
          <a:p>
            <a:r>
              <a:rPr lang="en-US" sz="2400" dirty="0"/>
              <a:t>System Wait Function</a:t>
            </a:r>
          </a:p>
        </p:txBody>
      </p:sp>
      <p:cxnSp>
        <p:nvCxnSpPr>
          <p:cNvPr id="11" name="Straight Connector 10">
            <a:extLst>
              <a:ext uri="{FF2B5EF4-FFF2-40B4-BE49-F238E27FC236}">
                <a16:creationId xmlns:a16="http://schemas.microsoft.com/office/drawing/2014/main" id="{A0E60BEE-B8E1-BA41-83FC-C331D4837B97}"/>
              </a:ext>
            </a:extLst>
          </p:cNvPr>
          <p:cNvCxnSpPr/>
          <p:nvPr/>
        </p:nvCxnSpPr>
        <p:spPr>
          <a:xfrm>
            <a:off x="1898660" y="2153264"/>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9822829-9B9B-F54B-9303-8AA6AEE2E362}"/>
              </a:ext>
            </a:extLst>
          </p:cNvPr>
          <p:cNvCxnSpPr/>
          <p:nvPr/>
        </p:nvCxnSpPr>
        <p:spPr>
          <a:xfrm>
            <a:off x="1898660" y="2379406"/>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AF2CE9A-B220-DE4D-8821-C91B9FB9D4AF}"/>
              </a:ext>
            </a:extLst>
          </p:cNvPr>
          <p:cNvCxnSpPr/>
          <p:nvPr/>
        </p:nvCxnSpPr>
        <p:spPr>
          <a:xfrm>
            <a:off x="1898660" y="2605548"/>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A0E40FF-72A4-9E4D-9F05-A53F5972ABDE}"/>
              </a:ext>
            </a:extLst>
          </p:cNvPr>
          <p:cNvCxnSpPr/>
          <p:nvPr/>
        </p:nvCxnSpPr>
        <p:spPr>
          <a:xfrm>
            <a:off x="1898660" y="2831690"/>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2955CBB-7E99-2B42-8B88-1E58D00B7406}"/>
              </a:ext>
            </a:extLst>
          </p:cNvPr>
          <p:cNvCxnSpPr/>
          <p:nvPr/>
        </p:nvCxnSpPr>
        <p:spPr>
          <a:xfrm>
            <a:off x="1898660" y="3057832"/>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EC47B5F-D916-A94C-92E0-971C784DC616}"/>
              </a:ext>
            </a:extLst>
          </p:cNvPr>
          <p:cNvCxnSpPr/>
          <p:nvPr/>
        </p:nvCxnSpPr>
        <p:spPr>
          <a:xfrm>
            <a:off x="1898660" y="3283974"/>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EE8599C-C5FE-4F4D-B6BE-72B887D79B5F}"/>
              </a:ext>
            </a:extLst>
          </p:cNvPr>
          <p:cNvCxnSpPr/>
          <p:nvPr/>
        </p:nvCxnSpPr>
        <p:spPr>
          <a:xfrm>
            <a:off x="1898660" y="3510116"/>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775AAE7-E345-F342-B6CB-2EB3910F08C0}"/>
              </a:ext>
            </a:extLst>
          </p:cNvPr>
          <p:cNvCxnSpPr/>
          <p:nvPr/>
        </p:nvCxnSpPr>
        <p:spPr>
          <a:xfrm>
            <a:off x="1898660" y="3736258"/>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F1CFF3E-FEBE-5643-AD7B-20F8CF69F1E3}"/>
              </a:ext>
            </a:extLst>
          </p:cNvPr>
          <p:cNvCxnSpPr/>
          <p:nvPr/>
        </p:nvCxnSpPr>
        <p:spPr>
          <a:xfrm>
            <a:off x="1898660" y="4188542"/>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E07AE3EA-19C8-2842-8DC7-6ADC0A065995}"/>
              </a:ext>
            </a:extLst>
          </p:cNvPr>
          <p:cNvCxnSpPr/>
          <p:nvPr/>
        </p:nvCxnSpPr>
        <p:spPr>
          <a:xfrm>
            <a:off x="1898660" y="4414684"/>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1F1BFA57-5B2D-004B-9449-3EA7581E9028}"/>
              </a:ext>
            </a:extLst>
          </p:cNvPr>
          <p:cNvCxnSpPr/>
          <p:nvPr/>
        </p:nvCxnSpPr>
        <p:spPr>
          <a:xfrm>
            <a:off x="1898660" y="4640826"/>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E174ECD-9EAE-094E-B651-B1348326AC47}"/>
              </a:ext>
            </a:extLst>
          </p:cNvPr>
          <p:cNvCxnSpPr/>
          <p:nvPr/>
        </p:nvCxnSpPr>
        <p:spPr>
          <a:xfrm>
            <a:off x="1898660" y="4866968"/>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B1C40249-4C67-B244-B4F3-9A86B8EA919C}"/>
              </a:ext>
            </a:extLst>
          </p:cNvPr>
          <p:cNvCxnSpPr/>
          <p:nvPr/>
        </p:nvCxnSpPr>
        <p:spPr>
          <a:xfrm>
            <a:off x="1898660" y="5093110"/>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D3F8C031-EAB3-0E4A-9423-8EFEFED80C53}"/>
              </a:ext>
            </a:extLst>
          </p:cNvPr>
          <p:cNvCxnSpPr/>
          <p:nvPr/>
        </p:nvCxnSpPr>
        <p:spPr>
          <a:xfrm>
            <a:off x="1898660" y="5319252"/>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9F52E1D3-1C66-2A4A-9B13-7B5812099313}"/>
              </a:ext>
            </a:extLst>
          </p:cNvPr>
          <p:cNvCxnSpPr/>
          <p:nvPr/>
        </p:nvCxnSpPr>
        <p:spPr>
          <a:xfrm>
            <a:off x="1898660" y="5545394"/>
            <a:ext cx="1624974" cy="0"/>
          </a:xfrm>
          <a:prstGeom prst="line">
            <a:avLst/>
          </a:prstGeom>
          <a:ln w="285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8DE6E06F-D7FB-CF46-A03D-C8B2F7103C92}"/>
              </a:ext>
            </a:extLst>
          </p:cNvPr>
          <p:cNvCxnSpPr>
            <a:cxnSpLocks/>
          </p:cNvCxnSpPr>
          <p:nvPr/>
        </p:nvCxnSpPr>
        <p:spPr>
          <a:xfrm flipV="1">
            <a:off x="3613249" y="1290087"/>
            <a:ext cx="1341169" cy="2512556"/>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70CD8ED8-788B-4248-B25A-4B3B6826D759}"/>
              </a:ext>
            </a:extLst>
          </p:cNvPr>
          <p:cNvSpPr txBox="1"/>
          <p:nvPr/>
        </p:nvSpPr>
        <p:spPr>
          <a:xfrm>
            <a:off x="1826373" y="3752919"/>
            <a:ext cx="748025" cy="369332"/>
          </a:xfrm>
          <a:prstGeom prst="rect">
            <a:avLst/>
          </a:prstGeom>
          <a:noFill/>
        </p:spPr>
        <p:txBody>
          <a:bodyPr wrap="none" rtlCol="0">
            <a:spAutoFit/>
          </a:bodyPr>
          <a:lstStyle/>
          <a:p>
            <a:r>
              <a:rPr lang="en-US" b="1" dirty="0"/>
              <a:t>wait()</a:t>
            </a:r>
          </a:p>
        </p:txBody>
      </p:sp>
      <p:sp>
        <p:nvSpPr>
          <p:cNvPr id="10" name="TextBox 9">
            <a:extLst>
              <a:ext uri="{FF2B5EF4-FFF2-40B4-BE49-F238E27FC236}">
                <a16:creationId xmlns:a16="http://schemas.microsoft.com/office/drawing/2014/main" id="{ED117F02-CA6F-4F4F-A94A-2FE6ABE7B6FC}"/>
              </a:ext>
            </a:extLst>
          </p:cNvPr>
          <p:cNvSpPr txBox="1"/>
          <p:nvPr/>
        </p:nvSpPr>
        <p:spPr>
          <a:xfrm>
            <a:off x="4842317" y="1088130"/>
            <a:ext cx="2702343" cy="923330"/>
          </a:xfrm>
          <a:prstGeom prst="rect">
            <a:avLst/>
          </a:prstGeom>
          <a:noFill/>
        </p:spPr>
        <p:txBody>
          <a:bodyPr wrap="square" rtlCol="0">
            <a:spAutoFit/>
          </a:bodyPr>
          <a:lstStyle/>
          <a:p>
            <a:pPr marL="285750" indent="-285750">
              <a:buFont typeface="Arial" panose="020B0604020202020204" pitchFamily="34" charset="0"/>
              <a:buChar char="•"/>
            </a:pPr>
            <a:r>
              <a:rPr lang="en-US" dirty="0"/>
              <a:t>Save the process state in its PCB</a:t>
            </a:r>
          </a:p>
          <a:p>
            <a:pPr marL="285750" indent="-285750">
              <a:buFont typeface="Arial" panose="020B0604020202020204" pitchFamily="34" charset="0"/>
              <a:buChar char="•"/>
            </a:pPr>
            <a:r>
              <a:rPr lang="en-US" dirty="0"/>
              <a:t>Set </a:t>
            </a:r>
            <a:r>
              <a:rPr lang="en-US" i="1" dirty="0"/>
              <a:t>blocked state</a:t>
            </a:r>
          </a:p>
        </p:txBody>
      </p:sp>
      <p:sp>
        <p:nvSpPr>
          <p:cNvPr id="42" name="Rectangle 41">
            <a:extLst>
              <a:ext uri="{FF2B5EF4-FFF2-40B4-BE49-F238E27FC236}">
                <a16:creationId xmlns:a16="http://schemas.microsoft.com/office/drawing/2014/main" id="{3A1C7502-32F1-274E-9793-AAE5F83ECC76}"/>
              </a:ext>
            </a:extLst>
          </p:cNvPr>
          <p:cNvSpPr/>
          <p:nvPr/>
        </p:nvSpPr>
        <p:spPr>
          <a:xfrm>
            <a:off x="4813767" y="3089202"/>
            <a:ext cx="2787445" cy="940008"/>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565A7A58-C4F0-AC4A-908B-B0EF8DDE7D39}"/>
              </a:ext>
            </a:extLst>
          </p:cNvPr>
          <p:cNvSpPr txBox="1"/>
          <p:nvPr/>
        </p:nvSpPr>
        <p:spPr>
          <a:xfrm>
            <a:off x="4716096" y="2639094"/>
            <a:ext cx="3038973" cy="461665"/>
          </a:xfrm>
          <a:prstGeom prst="rect">
            <a:avLst/>
          </a:prstGeom>
          <a:noFill/>
        </p:spPr>
        <p:txBody>
          <a:bodyPr wrap="none" rtlCol="0">
            <a:spAutoFit/>
          </a:bodyPr>
          <a:lstStyle/>
          <a:p>
            <a:r>
              <a:rPr lang="en-US" sz="2400" dirty="0"/>
              <a:t>System Signal Function</a:t>
            </a:r>
          </a:p>
        </p:txBody>
      </p:sp>
      <p:sp>
        <p:nvSpPr>
          <p:cNvPr id="46" name="TextBox 45">
            <a:extLst>
              <a:ext uri="{FF2B5EF4-FFF2-40B4-BE49-F238E27FC236}">
                <a16:creationId xmlns:a16="http://schemas.microsoft.com/office/drawing/2014/main" id="{E0A3D27F-3C25-4D45-87BB-C389B4F07E36}"/>
              </a:ext>
            </a:extLst>
          </p:cNvPr>
          <p:cNvSpPr txBox="1"/>
          <p:nvPr/>
        </p:nvSpPr>
        <p:spPr>
          <a:xfrm>
            <a:off x="4856316" y="3191382"/>
            <a:ext cx="2702343" cy="646331"/>
          </a:xfrm>
          <a:prstGeom prst="rect">
            <a:avLst/>
          </a:prstGeom>
          <a:noFill/>
        </p:spPr>
        <p:txBody>
          <a:bodyPr wrap="square" rtlCol="0">
            <a:spAutoFit/>
          </a:bodyPr>
          <a:lstStyle/>
          <a:p>
            <a:pPr marL="285750" indent="-285750">
              <a:buFont typeface="Arial" panose="020B0604020202020204" pitchFamily="34" charset="0"/>
              <a:buChar char="•"/>
            </a:pPr>
            <a:r>
              <a:rPr lang="en-US" dirty="0"/>
              <a:t>Clear </a:t>
            </a:r>
            <a:r>
              <a:rPr lang="en-US" i="1" dirty="0"/>
              <a:t>blocked state </a:t>
            </a:r>
            <a:r>
              <a:rPr lang="en-US" dirty="0"/>
              <a:t>in Process 1 PCS</a:t>
            </a:r>
          </a:p>
        </p:txBody>
      </p:sp>
      <p:sp>
        <p:nvSpPr>
          <p:cNvPr id="47" name="Rectangle 46">
            <a:extLst>
              <a:ext uri="{FF2B5EF4-FFF2-40B4-BE49-F238E27FC236}">
                <a16:creationId xmlns:a16="http://schemas.microsoft.com/office/drawing/2014/main" id="{3B43FE11-6C83-C443-B7C4-DD6CCC1727FB}"/>
              </a:ext>
            </a:extLst>
          </p:cNvPr>
          <p:cNvSpPr/>
          <p:nvPr/>
        </p:nvSpPr>
        <p:spPr>
          <a:xfrm>
            <a:off x="4799768" y="4888707"/>
            <a:ext cx="2787445" cy="1302509"/>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AFC2ACDF-7A29-5B4A-AFA8-ACAE3323CA13}"/>
              </a:ext>
            </a:extLst>
          </p:cNvPr>
          <p:cNvSpPr txBox="1"/>
          <p:nvPr/>
        </p:nvSpPr>
        <p:spPr>
          <a:xfrm>
            <a:off x="5047395" y="4446206"/>
            <a:ext cx="2279983" cy="461665"/>
          </a:xfrm>
          <a:prstGeom prst="rect">
            <a:avLst/>
          </a:prstGeom>
          <a:noFill/>
        </p:spPr>
        <p:txBody>
          <a:bodyPr wrap="none" rtlCol="0">
            <a:spAutoFit/>
          </a:bodyPr>
          <a:lstStyle/>
          <a:p>
            <a:r>
              <a:rPr lang="en-US" sz="2400" dirty="0"/>
              <a:t>Some Time Later</a:t>
            </a:r>
          </a:p>
        </p:txBody>
      </p:sp>
      <p:sp>
        <p:nvSpPr>
          <p:cNvPr id="49" name="TextBox 48">
            <a:extLst>
              <a:ext uri="{FF2B5EF4-FFF2-40B4-BE49-F238E27FC236}">
                <a16:creationId xmlns:a16="http://schemas.microsoft.com/office/drawing/2014/main" id="{8641158B-6E06-5544-BEB4-7B7CDDBFEAE5}"/>
              </a:ext>
            </a:extLst>
          </p:cNvPr>
          <p:cNvSpPr txBox="1"/>
          <p:nvPr/>
        </p:nvSpPr>
        <p:spPr>
          <a:xfrm>
            <a:off x="4842317" y="4998494"/>
            <a:ext cx="2702343" cy="923330"/>
          </a:xfrm>
          <a:prstGeom prst="rect">
            <a:avLst/>
          </a:prstGeom>
          <a:noFill/>
        </p:spPr>
        <p:txBody>
          <a:bodyPr wrap="square" rtlCol="0">
            <a:spAutoFit/>
          </a:bodyPr>
          <a:lstStyle/>
          <a:p>
            <a:pPr marL="285750" indent="-285750">
              <a:buFont typeface="Arial" panose="020B0604020202020204" pitchFamily="34" charset="0"/>
              <a:buChar char="•"/>
            </a:pPr>
            <a:r>
              <a:rPr lang="en-US" dirty="0"/>
              <a:t>Process gets scheduled</a:t>
            </a:r>
          </a:p>
          <a:p>
            <a:pPr marL="285750" indent="-285750">
              <a:buFont typeface="Arial" panose="020B0604020202020204" pitchFamily="34" charset="0"/>
              <a:buChar char="•"/>
            </a:pPr>
            <a:r>
              <a:rPr lang="en-US" dirty="0"/>
              <a:t>Dispatcher returns control</a:t>
            </a:r>
          </a:p>
        </p:txBody>
      </p:sp>
      <p:cxnSp>
        <p:nvCxnSpPr>
          <p:cNvPr id="50" name="Straight Arrow Connector 49">
            <a:extLst>
              <a:ext uri="{FF2B5EF4-FFF2-40B4-BE49-F238E27FC236}">
                <a16:creationId xmlns:a16="http://schemas.microsoft.com/office/drawing/2014/main" id="{414DE383-EB58-9945-9B13-D708833F24DE}"/>
              </a:ext>
            </a:extLst>
          </p:cNvPr>
          <p:cNvCxnSpPr>
            <a:cxnSpLocks/>
          </p:cNvCxnSpPr>
          <p:nvPr/>
        </p:nvCxnSpPr>
        <p:spPr>
          <a:xfrm flipH="1" flipV="1">
            <a:off x="3559454" y="3937585"/>
            <a:ext cx="1487941" cy="1876452"/>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7707349A-448A-0E4B-A8D0-E15FA7D8CB62}"/>
              </a:ext>
            </a:extLst>
          </p:cNvPr>
          <p:cNvSpPr/>
          <p:nvPr/>
        </p:nvSpPr>
        <p:spPr>
          <a:xfrm>
            <a:off x="8436762" y="1917507"/>
            <a:ext cx="2787445" cy="3896530"/>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FB8AC43B-1DBF-6247-88FD-A17A9E911C68}"/>
              </a:ext>
            </a:extLst>
          </p:cNvPr>
          <p:cNvSpPr txBox="1"/>
          <p:nvPr/>
        </p:nvSpPr>
        <p:spPr>
          <a:xfrm>
            <a:off x="9072957" y="1216680"/>
            <a:ext cx="1588807" cy="461665"/>
          </a:xfrm>
          <a:prstGeom prst="rect">
            <a:avLst/>
          </a:prstGeom>
          <a:noFill/>
        </p:spPr>
        <p:txBody>
          <a:bodyPr wrap="square" rtlCol="0">
            <a:spAutoFit/>
          </a:bodyPr>
          <a:lstStyle/>
          <a:p>
            <a:r>
              <a:rPr lang="en-US" sz="2400" dirty="0"/>
              <a:t>Process 2</a:t>
            </a:r>
          </a:p>
        </p:txBody>
      </p:sp>
      <p:cxnSp>
        <p:nvCxnSpPr>
          <p:cNvPr id="36" name="Straight Connector 35">
            <a:extLst>
              <a:ext uri="{FF2B5EF4-FFF2-40B4-BE49-F238E27FC236}">
                <a16:creationId xmlns:a16="http://schemas.microsoft.com/office/drawing/2014/main" id="{2FE1BCBE-74C4-8E4E-885D-D78C8916F9CA}"/>
              </a:ext>
            </a:extLst>
          </p:cNvPr>
          <p:cNvCxnSpPr/>
          <p:nvPr/>
        </p:nvCxnSpPr>
        <p:spPr>
          <a:xfrm>
            <a:off x="9017997" y="2153264"/>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073DD2C5-9EF6-914F-BB02-E7CE5419CAE6}"/>
              </a:ext>
            </a:extLst>
          </p:cNvPr>
          <p:cNvCxnSpPr/>
          <p:nvPr/>
        </p:nvCxnSpPr>
        <p:spPr>
          <a:xfrm>
            <a:off x="9017997" y="2379406"/>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2AB245A5-F8D1-4048-A0C8-C6E96D42DF6E}"/>
              </a:ext>
            </a:extLst>
          </p:cNvPr>
          <p:cNvCxnSpPr/>
          <p:nvPr/>
        </p:nvCxnSpPr>
        <p:spPr>
          <a:xfrm>
            <a:off x="9017997" y="2605548"/>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3F2220DB-5268-5149-90FE-62F53632D1C7}"/>
              </a:ext>
            </a:extLst>
          </p:cNvPr>
          <p:cNvCxnSpPr/>
          <p:nvPr/>
        </p:nvCxnSpPr>
        <p:spPr>
          <a:xfrm>
            <a:off x="9017997" y="2831690"/>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ABCF15DA-E0D2-C346-90B1-9070E3130C74}"/>
              </a:ext>
            </a:extLst>
          </p:cNvPr>
          <p:cNvCxnSpPr/>
          <p:nvPr/>
        </p:nvCxnSpPr>
        <p:spPr>
          <a:xfrm>
            <a:off x="9017997" y="3057832"/>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DA4992BD-4AFD-0D4D-B491-B7136A90A64C}"/>
              </a:ext>
            </a:extLst>
          </p:cNvPr>
          <p:cNvCxnSpPr/>
          <p:nvPr/>
        </p:nvCxnSpPr>
        <p:spPr>
          <a:xfrm>
            <a:off x="9017997" y="3283974"/>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ED9D82A5-FA9F-064D-83BB-407D8D26DAB0}"/>
              </a:ext>
            </a:extLst>
          </p:cNvPr>
          <p:cNvCxnSpPr/>
          <p:nvPr/>
        </p:nvCxnSpPr>
        <p:spPr>
          <a:xfrm>
            <a:off x="9017997" y="3510116"/>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7EB81C4-6C3B-7648-941A-67162A7C93AB}"/>
              </a:ext>
            </a:extLst>
          </p:cNvPr>
          <p:cNvCxnSpPr/>
          <p:nvPr/>
        </p:nvCxnSpPr>
        <p:spPr>
          <a:xfrm>
            <a:off x="9017997" y="3736258"/>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A81E360-5D0E-4E45-916E-770B879FBE46}"/>
              </a:ext>
            </a:extLst>
          </p:cNvPr>
          <p:cNvCxnSpPr/>
          <p:nvPr/>
        </p:nvCxnSpPr>
        <p:spPr>
          <a:xfrm>
            <a:off x="9017997" y="4188542"/>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69DD73D0-983D-304A-9762-9A3A2A87E041}"/>
              </a:ext>
            </a:extLst>
          </p:cNvPr>
          <p:cNvCxnSpPr/>
          <p:nvPr/>
        </p:nvCxnSpPr>
        <p:spPr>
          <a:xfrm>
            <a:off x="9017997" y="4414684"/>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8C241C52-EEDB-A145-9418-3743F40B5AFD}"/>
              </a:ext>
            </a:extLst>
          </p:cNvPr>
          <p:cNvCxnSpPr/>
          <p:nvPr/>
        </p:nvCxnSpPr>
        <p:spPr>
          <a:xfrm>
            <a:off x="9017997" y="4640826"/>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CF4C2DD-8A0A-8A48-AA32-866CCA07281D}"/>
              </a:ext>
            </a:extLst>
          </p:cNvPr>
          <p:cNvCxnSpPr/>
          <p:nvPr/>
        </p:nvCxnSpPr>
        <p:spPr>
          <a:xfrm>
            <a:off x="9017997" y="4866968"/>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58DCFA73-5532-E74B-A8CF-44755210999D}"/>
              </a:ext>
            </a:extLst>
          </p:cNvPr>
          <p:cNvCxnSpPr/>
          <p:nvPr/>
        </p:nvCxnSpPr>
        <p:spPr>
          <a:xfrm>
            <a:off x="9017997" y="5093110"/>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7C04EA6B-CA76-3A4E-9907-FD99BF05AD5A}"/>
              </a:ext>
            </a:extLst>
          </p:cNvPr>
          <p:cNvCxnSpPr/>
          <p:nvPr/>
        </p:nvCxnSpPr>
        <p:spPr>
          <a:xfrm>
            <a:off x="9017997" y="5319252"/>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D30E92FF-3EE1-5C43-951C-B8D357D683B6}"/>
              </a:ext>
            </a:extLst>
          </p:cNvPr>
          <p:cNvCxnSpPr/>
          <p:nvPr/>
        </p:nvCxnSpPr>
        <p:spPr>
          <a:xfrm>
            <a:off x="9017997" y="5545394"/>
            <a:ext cx="1624974"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id="{5B804BFF-AB0B-A841-8C36-84B11476F7D9}"/>
              </a:ext>
            </a:extLst>
          </p:cNvPr>
          <p:cNvSpPr txBox="1"/>
          <p:nvPr/>
        </p:nvSpPr>
        <p:spPr>
          <a:xfrm>
            <a:off x="8945710" y="3752919"/>
            <a:ext cx="1013419" cy="369332"/>
          </a:xfrm>
          <a:prstGeom prst="rect">
            <a:avLst/>
          </a:prstGeom>
          <a:noFill/>
        </p:spPr>
        <p:txBody>
          <a:bodyPr wrap="none" rtlCol="0">
            <a:spAutoFit/>
          </a:bodyPr>
          <a:lstStyle/>
          <a:p>
            <a:r>
              <a:rPr lang="en-US" b="1" dirty="0"/>
              <a:t>signal(1)</a:t>
            </a:r>
          </a:p>
        </p:txBody>
      </p:sp>
      <p:cxnSp>
        <p:nvCxnSpPr>
          <p:cNvPr id="60" name="Straight Arrow Connector 59">
            <a:extLst>
              <a:ext uri="{FF2B5EF4-FFF2-40B4-BE49-F238E27FC236}">
                <a16:creationId xmlns:a16="http://schemas.microsoft.com/office/drawing/2014/main" id="{9ECD89F9-E991-2145-82E5-DA30D32156FC}"/>
              </a:ext>
            </a:extLst>
          </p:cNvPr>
          <p:cNvCxnSpPr>
            <a:cxnSpLocks/>
          </p:cNvCxnSpPr>
          <p:nvPr/>
        </p:nvCxnSpPr>
        <p:spPr>
          <a:xfrm flipH="1" flipV="1">
            <a:off x="7360952" y="3360467"/>
            <a:ext cx="1584759" cy="587033"/>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7840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53A6A-F79F-DB4F-8484-8C0679D5FEC7}"/>
              </a:ext>
            </a:extLst>
          </p:cNvPr>
          <p:cNvSpPr>
            <a:spLocks noGrp="1"/>
          </p:cNvSpPr>
          <p:nvPr>
            <p:ph type="title"/>
          </p:nvPr>
        </p:nvSpPr>
        <p:spPr/>
        <p:txBody>
          <a:bodyPr/>
          <a:lstStyle/>
          <a:p>
            <a:r>
              <a:rPr lang="en-US" b="1" dirty="0"/>
              <a:t>(2) Input / Output (I/O) Management</a:t>
            </a:r>
          </a:p>
        </p:txBody>
      </p:sp>
      <p:sp>
        <p:nvSpPr>
          <p:cNvPr id="3" name="Content Placeholder 2">
            <a:extLst>
              <a:ext uri="{FF2B5EF4-FFF2-40B4-BE49-F238E27FC236}">
                <a16:creationId xmlns:a16="http://schemas.microsoft.com/office/drawing/2014/main" id="{A083BED2-7753-3F47-83A6-D8DA714F5355}"/>
              </a:ext>
            </a:extLst>
          </p:cNvPr>
          <p:cNvSpPr>
            <a:spLocks noGrp="1"/>
          </p:cNvSpPr>
          <p:nvPr>
            <p:ph idx="1"/>
          </p:nvPr>
        </p:nvSpPr>
        <p:spPr/>
        <p:txBody>
          <a:bodyPr/>
          <a:lstStyle/>
          <a:p>
            <a:r>
              <a:rPr lang="en-US" dirty="0"/>
              <a:t>On early computers, I/O was performed by the processor:</a:t>
            </a:r>
          </a:p>
          <a:p>
            <a:endParaRPr lang="en-US" dirty="0"/>
          </a:p>
          <a:p>
            <a:endParaRPr lang="en-US" dirty="0"/>
          </a:p>
          <a:p>
            <a:endParaRPr lang="en-US" dirty="0"/>
          </a:p>
          <a:p>
            <a:endParaRPr lang="en-US" dirty="0"/>
          </a:p>
          <a:p>
            <a:r>
              <a:rPr lang="en-US" dirty="0"/>
              <a:t>Of course, today we don’t tie up the processor waiting for each byte!</a:t>
            </a:r>
          </a:p>
          <a:p>
            <a:endParaRPr lang="en-US" dirty="0"/>
          </a:p>
          <a:p>
            <a:endParaRPr lang="en-US" dirty="0"/>
          </a:p>
        </p:txBody>
      </p:sp>
      <p:sp>
        <p:nvSpPr>
          <p:cNvPr id="4" name="Date Placeholder 3">
            <a:extLst>
              <a:ext uri="{FF2B5EF4-FFF2-40B4-BE49-F238E27FC236}">
                <a16:creationId xmlns:a16="http://schemas.microsoft.com/office/drawing/2014/main" id="{9392F261-E811-874D-BF7F-E38989067EE6}"/>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9D8F6769-7141-794E-B1B9-50211E2E2401}"/>
              </a:ext>
            </a:extLst>
          </p:cNvPr>
          <p:cNvSpPr>
            <a:spLocks noGrp="1"/>
          </p:cNvSpPr>
          <p:nvPr>
            <p:ph type="sldNum" sz="quarter" idx="12"/>
          </p:nvPr>
        </p:nvSpPr>
        <p:spPr/>
        <p:txBody>
          <a:bodyPr/>
          <a:lstStyle/>
          <a:p>
            <a:fld id="{FCFF2910-D1F1-314D-A8F2-476646A55ABA}" type="slidenum">
              <a:rPr lang="en-US" smtClean="0"/>
              <a:pPr/>
              <a:t>35</a:t>
            </a:fld>
            <a:endParaRPr lang="en-US" dirty="0"/>
          </a:p>
        </p:txBody>
      </p:sp>
      <p:graphicFrame>
        <p:nvGraphicFramePr>
          <p:cNvPr id="6" name="Table 5">
            <a:extLst>
              <a:ext uri="{FF2B5EF4-FFF2-40B4-BE49-F238E27FC236}">
                <a16:creationId xmlns:a16="http://schemas.microsoft.com/office/drawing/2014/main" id="{28109D9F-902B-564D-B6EC-6F174681777B}"/>
              </a:ext>
            </a:extLst>
          </p:cNvPr>
          <p:cNvGraphicFramePr>
            <a:graphicFrameLocks noGrp="1"/>
          </p:cNvGraphicFramePr>
          <p:nvPr>
            <p:extLst>
              <p:ext uri="{D42A27DB-BD31-4B8C-83A1-F6EECF244321}">
                <p14:modId xmlns:p14="http://schemas.microsoft.com/office/powerpoint/2010/main" val="3087621903"/>
              </p:ext>
            </p:extLst>
          </p:nvPr>
        </p:nvGraphicFramePr>
        <p:xfrm>
          <a:off x="1147097" y="1914285"/>
          <a:ext cx="8128000" cy="1483360"/>
        </p:xfrm>
        <a:graphic>
          <a:graphicData uri="http://schemas.openxmlformats.org/drawingml/2006/table">
            <a:tbl>
              <a:tblPr>
                <a:tableStyleId>{9D7B26C5-4107-4FEC-AEDC-1716B250A1EF}</a:tableStyleId>
              </a:tblPr>
              <a:tblGrid>
                <a:gridCol w="1389626">
                  <a:extLst>
                    <a:ext uri="{9D8B030D-6E8A-4147-A177-3AD203B41FA5}">
                      <a16:colId xmlns:a16="http://schemas.microsoft.com/office/drawing/2014/main" val="3445618022"/>
                    </a:ext>
                  </a:extLst>
                </a:gridCol>
                <a:gridCol w="1150374">
                  <a:extLst>
                    <a:ext uri="{9D8B030D-6E8A-4147-A177-3AD203B41FA5}">
                      <a16:colId xmlns:a16="http://schemas.microsoft.com/office/drawing/2014/main" val="1862141047"/>
                    </a:ext>
                  </a:extLst>
                </a:gridCol>
                <a:gridCol w="1622322">
                  <a:extLst>
                    <a:ext uri="{9D8B030D-6E8A-4147-A177-3AD203B41FA5}">
                      <a16:colId xmlns:a16="http://schemas.microsoft.com/office/drawing/2014/main" val="3379655563"/>
                    </a:ext>
                  </a:extLst>
                </a:gridCol>
                <a:gridCol w="3965678">
                  <a:extLst>
                    <a:ext uri="{9D8B030D-6E8A-4147-A177-3AD203B41FA5}">
                      <a16:colId xmlns:a16="http://schemas.microsoft.com/office/drawing/2014/main" val="2744392263"/>
                    </a:ext>
                  </a:extLst>
                </a:gridCol>
              </a:tblGrid>
              <a:tr h="370840">
                <a:tc>
                  <a:txBody>
                    <a:bodyPr/>
                    <a:lstStyle/>
                    <a:p>
                      <a:r>
                        <a:rPr lang="en-US" dirty="0"/>
                        <a:t>WAITING</a:t>
                      </a:r>
                    </a:p>
                  </a:txBody>
                  <a:tcPr/>
                </a:tc>
                <a:tc>
                  <a:txBody>
                    <a:bodyPr/>
                    <a:lstStyle/>
                    <a:p>
                      <a:r>
                        <a:rPr lang="en-US" dirty="0"/>
                        <a:t>TD</a:t>
                      </a:r>
                    </a:p>
                  </a:txBody>
                  <a:tcPr/>
                </a:tc>
                <a:tc>
                  <a:txBody>
                    <a:bodyPr/>
                    <a:lstStyle/>
                    <a:p>
                      <a:r>
                        <a:rPr lang="en-US" dirty="0"/>
                        <a:t>DEVICE</a:t>
                      </a:r>
                    </a:p>
                  </a:txBody>
                  <a:tcPr/>
                </a:tc>
                <a:tc>
                  <a:txBody>
                    <a:bodyPr/>
                    <a:lstStyle/>
                    <a:p>
                      <a:r>
                        <a:rPr lang="en-US" dirty="0"/>
                        <a:t>; wait until device is ready</a:t>
                      </a:r>
                    </a:p>
                  </a:txBody>
                  <a:tcPr/>
                </a:tc>
                <a:extLst>
                  <a:ext uri="{0D108BD9-81ED-4DB2-BD59-A6C34878D82A}">
                    <a16:rowId xmlns:a16="http://schemas.microsoft.com/office/drawing/2014/main" val="2612573643"/>
                  </a:ext>
                </a:extLst>
              </a:tr>
              <a:tr h="370840">
                <a:tc>
                  <a:txBody>
                    <a:bodyPr/>
                    <a:lstStyle/>
                    <a:p>
                      <a:endParaRPr lang="en-US" dirty="0"/>
                    </a:p>
                  </a:txBody>
                  <a:tcPr/>
                </a:tc>
                <a:tc>
                  <a:txBody>
                    <a:bodyPr/>
                    <a:lstStyle/>
                    <a:p>
                      <a:r>
                        <a:rPr lang="en-US" dirty="0"/>
                        <a:t>JEQ</a:t>
                      </a:r>
                    </a:p>
                  </a:txBody>
                  <a:tcPr/>
                </a:tc>
                <a:tc>
                  <a:txBody>
                    <a:bodyPr/>
                    <a:lstStyle/>
                    <a:p>
                      <a:r>
                        <a:rPr lang="en-US" dirty="0"/>
                        <a:t>WAITING</a:t>
                      </a:r>
                    </a:p>
                  </a:txBody>
                  <a:tcPr/>
                </a:tc>
                <a:tc>
                  <a:txBody>
                    <a:bodyPr/>
                    <a:lstStyle/>
                    <a:p>
                      <a:endParaRPr lang="en-US" dirty="0"/>
                    </a:p>
                  </a:txBody>
                  <a:tcPr/>
                </a:tc>
                <a:extLst>
                  <a:ext uri="{0D108BD9-81ED-4DB2-BD59-A6C34878D82A}">
                    <a16:rowId xmlns:a16="http://schemas.microsoft.com/office/drawing/2014/main" val="236781535"/>
                  </a:ext>
                </a:extLst>
              </a:tr>
              <a:tr h="370840">
                <a:tc>
                  <a:txBody>
                    <a:bodyPr/>
                    <a:lstStyle/>
                    <a:p>
                      <a:endParaRPr lang="en-US" dirty="0"/>
                    </a:p>
                  </a:txBody>
                  <a:tcPr/>
                </a:tc>
                <a:tc>
                  <a:txBody>
                    <a:bodyPr/>
                    <a:lstStyle/>
                    <a:p>
                      <a:r>
                        <a:rPr lang="en-US" dirty="0"/>
                        <a:t>RD</a:t>
                      </a:r>
                    </a:p>
                  </a:txBody>
                  <a:tcPr/>
                </a:tc>
                <a:tc>
                  <a:txBody>
                    <a:bodyPr/>
                    <a:lstStyle/>
                    <a:p>
                      <a:r>
                        <a:rPr lang="en-US" dirty="0"/>
                        <a:t>DEVICE</a:t>
                      </a:r>
                    </a:p>
                  </a:txBody>
                  <a:tcPr/>
                </a:tc>
                <a:tc>
                  <a:txBody>
                    <a:bodyPr/>
                    <a:lstStyle/>
                    <a:p>
                      <a:r>
                        <a:rPr lang="en-US" dirty="0"/>
                        <a:t>; get a byte from device</a:t>
                      </a:r>
                    </a:p>
                  </a:txBody>
                  <a:tcPr/>
                </a:tc>
                <a:extLst>
                  <a:ext uri="{0D108BD9-81ED-4DB2-BD59-A6C34878D82A}">
                    <a16:rowId xmlns:a16="http://schemas.microsoft.com/office/drawing/2014/main" val="855413274"/>
                  </a:ext>
                </a:extLst>
              </a:tr>
              <a:tr h="370840">
                <a:tc>
                  <a:txBody>
                    <a:bodyPr/>
                    <a:lstStyle/>
                    <a:p>
                      <a:endParaRPr lang="en-US" dirty="0"/>
                    </a:p>
                  </a:txBody>
                  <a:tcPr/>
                </a:tc>
                <a:tc>
                  <a:txBody>
                    <a:bodyPr/>
                    <a:lstStyle/>
                    <a:p>
                      <a:r>
                        <a:rPr lang="en-US" dirty="0"/>
                        <a:t>STA</a:t>
                      </a:r>
                    </a:p>
                  </a:txBody>
                  <a:tcPr/>
                </a:tc>
                <a:tc>
                  <a:txBody>
                    <a:bodyPr/>
                    <a:lstStyle/>
                    <a:p>
                      <a:r>
                        <a:rPr lang="en-US" dirty="0"/>
                        <a:t>BUFFER, X</a:t>
                      </a:r>
                    </a:p>
                  </a:txBody>
                  <a:tcPr/>
                </a:tc>
                <a:tc>
                  <a:txBody>
                    <a:bodyPr/>
                    <a:lstStyle/>
                    <a:p>
                      <a:r>
                        <a:rPr lang="en-US" dirty="0"/>
                        <a:t>; store byte in buffer</a:t>
                      </a:r>
                    </a:p>
                  </a:txBody>
                  <a:tcPr/>
                </a:tc>
                <a:extLst>
                  <a:ext uri="{0D108BD9-81ED-4DB2-BD59-A6C34878D82A}">
                    <a16:rowId xmlns:a16="http://schemas.microsoft.com/office/drawing/2014/main" val="3679628585"/>
                  </a:ext>
                </a:extLst>
              </a:tr>
            </a:tbl>
          </a:graphicData>
        </a:graphic>
      </p:graphicFrame>
    </p:spTree>
    <p:extLst>
      <p:ext uri="{BB962C8B-B14F-4D97-AF65-F5344CB8AC3E}">
        <p14:creationId xmlns:p14="http://schemas.microsoft.com/office/powerpoint/2010/main" val="42274444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DD955-0A41-F845-98BF-7C12517371EA}"/>
              </a:ext>
            </a:extLst>
          </p:cNvPr>
          <p:cNvSpPr>
            <a:spLocks noGrp="1"/>
          </p:cNvSpPr>
          <p:nvPr>
            <p:ph type="title"/>
          </p:nvPr>
        </p:nvSpPr>
        <p:spPr/>
        <p:txBody>
          <a:bodyPr/>
          <a:lstStyle/>
          <a:p>
            <a:r>
              <a:rPr lang="en-US" dirty="0"/>
              <a:t>Adding a Primitive I/O Subsystem</a:t>
            </a:r>
          </a:p>
        </p:txBody>
      </p:sp>
      <p:sp>
        <p:nvSpPr>
          <p:cNvPr id="3" name="Content Placeholder 2">
            <a:extLst>
              <a:ext uri="{FF2B5EF4-FFF2-40B4-BE49-F238E27FC236}">
                <a16:creationId xmlns:a16="http://schemas.microsoft.com/office/drawing/2014/main" id="{03879FD2-4403-3F42-8CC8-0E58691A23BF}"/>
              </a:ext>
            </a:extLst>
          </p:cNvPr>
          <p:cNvSpPr>
            <a:spLocks noGrp="1"/>
          </p:cNvSpPr>
          <p:nvPr>
            <p:ph idx="1"/>
          </p:nvPr>
        </p:nvSpPr>
        <p:spPr/>
        <p:txBody>
          <a:bodyPr>
            <a:normAutofit/>
          </a:bodyPr>
          <a:lstStyle/>
          <a:p>
            <a:r>
              <a:rPr lang="en-US" dirty="0"/>
              <a:t>System functions to READ and WRITE data</a:t>
            </a:r>
          </a:p>
          <a:p>
            <a:pPr lvl="1"/>
            <a:r>
              <a:rPr lang="en-US" dirty="0"/>
              <a:t>READ( device, buffer, count );</a:t>
            </a:r>
          </a:p>
          <a:p>
            <a:pPr lvl="1"/>
            <a:r>
              <a:rPr lang="en-US" dirty="0"/>
              <a:t>WRITE( device, buffer, count );</a:t>
            </a:r>
          </a:p>
          <a:p>
            <a:pPr lvl="1"/>
            <a:r>
              <a:rPr lang="en-US" dirty="0"/>
              <a:t>The calling process is placed in an </a:t>
            </a:r>
            <a:r>
              <a:rPr lang="en-US" i="1" dirty="0"/>
              <a:t>I/O wait state</a:t>
            </a:r>
            <a:endParaRPr lang="en-US" dirty="0"/>
          </a:p>
          <a:p>
            <a:pPr lvl="1"/>
            <a:r>
              <a:rPr lang="en-US" dirty="0"/>
              <a:t>Functions place the parameters in an I/O Control Block (IOCB)</a:t>
            </a:r>
          </a:p>
          <a:p>
            <a:r>
              <a:rPr lang="en-US" dirty="0"/>
              <a:t>An </a:t>
            </a:r>
            <a:r>
              <a:rPr lang="en-US" i="1" dirty="0"/>
              <a:t>I/O Process</a:t>
            </a:r>
          </a:p>
          <a:p>
            <a:pPr lvl="1"/>
            <a:r>
              <a:rPr lang="en-US" dirty="0"/>
              <a:t>The I/O process contains a loop: for each IOCB:</a:t>
            </a:r>
          </a:p>
          <a:p>
            <a:pPr lvl="2"/>
            <a:r>
              <a:rPr lang="en-US" sz="2400" dirty="0"/>
              <a:t>Check to see if the device is ready</a:t>
            </a:r>
          </a:p>
          <a:p>
            <a:pPr lvl="2"/>
            <a:r>
              <a:rPr lang="en-US" sz="2400" dirty="0"/>
              <a:t>If so, READ or WRITE the next byte</a:t>
            </a:r>
          </a:p>
          <a:p>
            <a:pPr lvl="2"/>
            <a:r>
              <a:rPr lang="en-US" sz="2400" dirty="0"/>
              <a:t>If the I/O operation is complete, set the status to </a:t>
            </a:r>
            <a:r>
              <a:rPr lang="en-US" sz="2400" i="1" dirty="0"/>
              <a:t>ready</a:t>
            </a:r>
            <a:r>
              <a:rPr lang="en-US" sz="2400" dirty="0"/>
              <a:t> in the calling process’s PCB</a:t>
            </a:r>
          </a:p>
          <a:p>
            <a:endParaRPr lang="en-US" dirty="0"/>
          </a:p>
        </p:txBody>
      </p:sp>
      <p:sp>
        <p:nvSpPr>
          <p:cNvPr id="4" name="Date Placeholder 3">
            <a:extLst>
              <a:ext uri="{FF2B5EF4-FFF2-40B4-BE49-F238E27FC236}">
                <a16:creationId xmlns:a16="http://schemas.microsoft.com/office/drawing/2014/main" id="{592C2655-6546-0748-9FCE-AB0531A7B8B3}"/>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45CD8484-4B10-8640-95C8-F95A5513E2C1}"/>
              </a:ext>
            </a:extLst>
          </p:cNvPr>
          <p:cNvSpPr>
            <a:spLocks noGrp="1"/>
          </p:cNvSpPr>
          <p:nvPr>
            <p:ph type="sldNum" sz="quarter" idx="12"/>
          </p:nvPr>
        </p:nvSpPr>
        <p:spPr/>
        <p:txBody>
          <a:bodyPr/>
          <a:lstStyle/>
          <a:p>
            <a:fld id="{FCFF2910-D1F1-314D-A8F2-476646A55ABA}" type="slidenum">
              <a:rPr lang="en-US" smtClean="0"/>
              <a:pPr/>
              <a:t>36</a:t>
            </a:fld>
            <a:endParaRPr lang="en-US" dirty="0"/>
          </a:p>
        </p:txBody>
      </p:sp>
    </p:spTree>
    <p:extLst>
      <p:ext uri="{BB962C8B-B14F-4D97-AF65-F5344CB8AC3E}">
        <p14:creationId xmlns:p14="http://schemas.microsoft.com/office/powerpoint/2010/main" val="16879599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5FA81-D924-2C4F-93BC-3A8C658A1ED8}"/>
              </a:ext>
            </a:extLst>
          </p:cNvPr>
          <p:cNvSpPr>
            <a:spLocks noGrp="1"/>
          </p:cNvSpPr>
          <p:nvPr>
            <p:ph type="title"/>
          </p:nvPr>
        </p:nvSpPr>
        <p:spPr/>
        <p:txBody>
          <a:bodyPr/>
          <a:lstStyle/>
          <a:p>
            <a:r>
              <a:rPr lang="en-US" dirty="0"/>
              <a:t>A Modern I/O Subsystem</a:t>
            </a:r>
          </a:p>
        </p:txBody>
      </p:sp>
      <p:sp>
        <p:nvSpPr>
          <p:cNvPr id="3" name="Content Placeholder 2">
            <a:extLst>
              <a:ext uri="{FF2B5EF4-FFF2-40B4-BE49-F238E27FC236}">
                <a16:creationId xmlns:a16="http://schemas.microsoft.com/office/drawing/2014/main" id="{36125ACF-0667-7B43-96EF-DFC711E3A54F}"/>
              </a:ext>
            </a:extLst>
          </p:cNvPr>
          <p:cNvSpPr>
            <a:spLocks noGrp="1"/>
          </p:cNvSpPr>
          <p:nvPr>
            <p:ph idx="1"/>
          </p:nvPr>
        </p:nvSpPr>
        <p:spPr/>
        <p:txBody>
          <a:bodyPr/>
          <a:lstStyle/>
          <a:p>
            <a:r>
              <a:rPr lang="en-US" dirty="0"/>
              <a:t>On modern systems, I/O is handled by hardware, rather than relying on the processor for byte-by-byte transfers</a:t>
            </a:r>
          </a:p>
          <a:p>
            <a:r>
              <a:rPr lang="en-US" dirty="0"/>
              <a:t>System functions to READ and WRITE data</a:t>
            </a:r>
          </a:p>
          <a:p>
            <a:pPr lvl="1"/>
            <a:r>
              <a:rPr lang="en-US" dirty="0"/>
              <a:t>READ( device, buffer, count );</a:t>
            </a:r>
          </a:p>
          <a:p>
            <a:pPr lvl="1"/>
            <a:r>
              <a:rPr lang="en-US" dirty="0"/>
              <a:t>WRITE( device, buffer, count );</a:t>
            </a:r>
          </a:p>
          <a:p>
            <a:pPr lvl="1"/>
            <a:r>
              <a:rPr lang="en-US" dirty="0"/>
              <a:t>The calling process is placed in an </a:t>
            </a:r>
            <a:r>
              <a:rPr lang="en-US" i="1" dirty="0"/>
              <a:t>I/O wait state</a:t>
            </a:r>
            <a:endParaRPr lang="en-US" dirty="0"/>
          </a:p>
          <a:p>
            <a:pPr lvl="1"/>
            <a:r>
              <a:rPr lang="en-US" dirty="0"/>
              <a:t>Functions place the parameters in an I/O Control Block (IOCB)</a:t>
            </a:r>
          </a:p>
          <a:p>
            <a:pPr lvl="1"/>
            <a:r>
              <a:rPr lang="en-US" dirty="0"/>
              <a:t>Functions initiate the I/O transfer using dedicated I/O controllers</a:t>
            </a:r>
          </a:p>
          <a:p>
            <a:endParaRPr lang="en-US" dirty="0"/>
          </a:p>
          <a:p>
            <a:endParaRPr lang="en-US" dirty="0"/>
          </a:p>
        </p:txBody>
      </p:sp>
      <p:sp>
        <p:nvSpPr>
          <p:cNvPr id="4" name="Date Placeholder 3">
            <a:extLst>
              <a:ext uri="{FF2B5EF4-FFF2-40B4-BE49-F238E27FC236}">
                <a16:creationId xmlns:a16="http://schemas.microsoft.com/office/drawing/2014/main" id="{BC42DA92-75FF-FA4C-8B44-80FFA8952BBA}"/>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FB81CD66-7438-9643-85D6-761DE87BA3DD}"/>
              </a:ext>
            </a:extLst>
          </p:cNvPr>
          <p:cNvSpPr>
            <a:spLocks noGrp="1"/>
          </p:cNvSpPr>
          <p:nvPr>
            <p:ph type="sldNum" sz="quarter" idx="12"/>
          </p:nvPr>
        </p:nvSpPr>
        <p:spPr/>
        <p:txBody>
          <a:bodyPr/>
          <a:lstStyle/>
          <a:p>
            <a:fld id="{FCFF2910-D1F1-314D-A8F2-476646A55ABA}" type="slidenum">
              <a:rPr lang="en-US" smtClean="0"/>
              <a:pPr/>
              <a:t>37</a:t>
            </a:fld>
            <a:endParaRPr lang="en-US" dirty="0"/>
          </a:p>
        </p:txBody>
      </p:sp>
    </p:spTree>
    <p:extLst>
      <p:ext uri="{BB962C8B-B14F-4D97-AF65-F5344CB8AC3E}">
        <p14:creationId xmlns:p14="http://schemas.microsoft.com/office/powerpoint/2010/main" val="41392553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5FCB9-AC18-F849-9F45-C4698EC4193C}"/>
              </a:ext>
            </a:extLst>
          </p:cNvPr>
          <p:cNvSpPr>
            <a:spLocks noGrp="1"/>
          </p:cNvSpPr>
          <p:nvPr>
            <p:ph type="title"/>
          </p:nvPr>
        </p:nvSpPr>
        <p:spPr/>
        <p:txBody>
          <a:bodyPr/>
          <a:lstStyle/>
          <a:p>
            <a:r>
              <a:rPr lang="en-US" dirty="0"/>
              <a:t>A Modern I/O Subsystem - Continued</a:t>
            </a:r>
          </a:p>
        </p:txBody>
      </p:sp>
      <p:sp>
        <p:nvSpPr>
          <p:cNvPr id="3" name="Content Placeholder 2">
            <a:extLst>
              <a:ext uri="{FF2B5EF4-FFF2-40B4-BE49-F238E27FC236}">
                <a16:creationId xmlns:a16="http://schemas.microsoft.com/office/drawing/2014/main" id="{1BA4338A-B07D-EA48-844C-8E9D94D6B593}"/>
              </a:ext>
            </a:extLst>
          </p:cNvPr>
          <p:cNvSpPr>
            <a:spLocks noGrp="1"/>
          </p:cNvSpPr>
          <p:nvPr>
            <p:ph idx="1"/>
          </p:nvPr>
        </p:nvSpPr>
        <p:spPr/>
        <p:txBody>
          <a:bodyPr/>
          <a:lstStyle/>
          <a:p>
            <a:r>
              <a:rPr lang="en-US" dirty="0"/>
              <a:t>We do not need an </a:t>
            </a:r>
            <a:r>
              <a:rPr lang="en-US" i="1" dirty="0"/>
              <a:t>I/O process</a:t>
            </a:r>
          </a:p>
          <a:p>
            <a:r>
              <a:rPr lang="en-US" dirty="0"/>
              <a:t>The I/O controllers will generate an interrupt when the transfer is complete</a:t>
            </a:r>
          </a:p>
          <a:p>
            <a:r>
              <a:rPr lang="en-US" dirty="0"/>
              <a:t>The interrupt handler will set the status to </a:t>
            </a:r>
            <a:r>
              <a:rPr lang="en-US" i="1" dirty="0"/>
              <a:t>ready</a:t>
            </a:r>
            <a:r>
              <a:rPr lang="en-US" dirty="0"/>
              <a:t> in the calling process’s PCB</a:t>
            </a:r>
          </a:p>
          <a:p>
            <a:endParaRPr lang="en-US" dirty="0"/>
          </a:p>
          <a:p>
            <a:endParaRPr lang="en-US" dirty="0"/>
          </a:p>
        </p:txBody>
      </p:sp>
      <p:sp>
        <p:nvSpPr>
          <p:cNvPr id="4" name="Date Placeholder 3">
            <a:extLst>
              <a:ext uri="{FF2B5EF4-FFF2-40B4-BE49-F238E27FC236}">
                <a16:creationId xmlns:a16="http://schemas.microsoft.com/office/drawing/2014/main" id="{60E52DB8-BB74-9748-9AC6-13A03661A42D}"/>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2162C3D9-9371-F343-8DF6-177985DE0783}"/>
              </a:ext>
            </a:extLst>
          </p:cNvPr>
          <p:cNvSpPr>
            <a:spLocks noGrp="1"/>
          </p:cNvSpPr>
          <p:nvPr>
            <p:ph type="sldNum" sz="quarter" idx="12"/>
          </p:nvPr>
        </p:nvSpPr>
        <p:spPr/>
        <p:txBody>
          <a:bodyPr/>
          <a:lstStyle/>
          <a:p>
            <a:fld id="{FCFF2910-D1F1-314D-A8F2-476646A55ABA}" type="slidenum">
              <a:rPr lang="en-US" smtClean="0"/>
              <a:pPr/>
              <a:t>38</a:t>
            </a:fld>
            <a:endParaRPr lang="en-US" dirty="0"/>
          </a:p>
        </p:txBody>
      </p:sp>
    </p:spTree>
    <p:extLst>
      <p:ext uri="{BB962C8B-B14F-4D97-AF65-F5344CB8AC3E}">
        <p14:creationId xmlns:p14="http://schemas.microsoft.com/office/powerpoint/2010/main" val="1504429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8943D-A54A-AD4C-A620-0C3A36B5908A}"/>
              </a:ext>
            </a:extLst>
          </p:cNvPr>
          <p:cNvSpPr>
            <a:spLocks noGrp="1"/>
          </p:cNvSpPr>
          <p:nvPr>
            <p:ph type="title"/>
          </p:nvPr>
        </p:nvSpPr>
        <p:spPr/>
        <p:txBody>
          <a:bodyPr>
            <a:normAutofit/>
          </a:bodyPr>
          <a:lstStyle/>
          <a:p>
            <a:r>
              <a:rPr lang="en-US" b="1" dirty="0"/>
              <a:t>(3) Memory Management</a:t>
            </a:r>
          </a:p>
        </p:txBody>
      </p:sp>
      <p:sp>
        <p:nvSpPr>
          <p:cNvPr id="3" name="Content Placeholder 2">
            <a:extLst>
              <a:ext uri="{FF2B5EF4-FFF2-40B4-BE49-F238E27FC236}">
                <a16:creationId xmlns:a16="http://schemas.microsoft.com/office/drawing/2014/main" id="{DA162982-DCEA-5146-A590-175FED115DDD}"/>
              </a:ext>
            </a:extLst>
          </p:cNvPr>
          <p:cNvSpPr>
            <a:spLocks noGrp="1"/>
          </p:cNvSpPr>
          <p:nvPr>
            <p:ph idx="1"/>
          </p:nvPr>
        </p:nvSpPr>
        <p:spPr/>
        <p:txBody>
          <a:bodyPr/>
          <a:lstStyle/>
          <a:p>
            <a:pPr marL="0" indent="0">
              <a:buNone/>
            </a:pPr>
            <a:r>
              <a:rPr lang="en-US" u="sng" dirty="0"/>
              <a:t>Physical Addressing</a:t>
            </a:r>
          </a:p>
          <a:p>
            <a:r>
              <a:rPr lang="en-US" dirty="0"/>
              <a:t>Early computers did not have any form of address translation</a:t>
            </a:r>
          </a:p>
          <a:p>
            <a:r>
              <a:rPr lang="en-US" dirty="0"/>
              <a:t>Addresses used in the program exactly correspond to physical memory addresses</a:t>
            </a:r>
          </a:p>
          <a:p>
            <a:r>
              <a:rPr lang="en-US" dirty="0"/>
              <a:t>The size of physical memory was limited to the address range of the instruction set</a:t>
            </a:r>
          </a:p>
          <a:p>
            <a:r>
              <a:rPr lang="en-US" dirty="0"/>
              <a:t>To load multiple programs or code blocks into memory, the system required a </a:t>
            </a:r>
            <a:r>
              <a:rPr lang="en-US" i="1" dirty="0"/>
              <a:t>relocating loader </a:t>
            </a:r>
          </a:p>
          <a:p>
            <a:r>
              <a:rPr lang="en-US" dirty="0"/>
              <a:t>Microcomputers in the 1970s and embedded computers today use physical addressing</a:t>
            </a:r>
          </a:p>
          <a:p>
            <a:endParaRPr lang="en-US" dirty="0"/>
          </a:p>
        </p:txBody>
      </p:sp>
      <p:sp>
        <p:nvSpPr>
          <p:cNvPr id="4" name="Date Placeholder 3">
            <a:extLst>
              <a:ext uri="{FF2B5EF4-FFF2-40B4-BE49-F238E27FC236}">
                <a16:creationId xmlns:a16="http://schemas.microsoft.com/office/drawing/2014/main" id="{3ED5830F-1F94-AD4A-88CA-F1808FB0D0B5}"/>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04FB6DD2-88F0-D14F-B8DC-9A04014C5E15}"/>
              </a:ext>
            </a:extLst>
          </p:cNvPr>
          <p:cNvSpPr>
            <a:spLocks noGrp="1"/>
          </p:cNvSpPr>
          <p:nvPr>
            <p:ph type="sldNum" sz="quarter" idx="12"/>
          </p:nvPr>
        </p:nvSpPr>
        <p:spPr/>
        <p:txBody>
          <a:bodyPr/>
          <a:lstStyle/>
          <a:p>
            <a:fld id="{FCFF2910-D1F1-314D-A8F2-476646A55ABA}" type="slidenum">
              <a:rPr lang="en-US" smtClean="0"/>
              <a:pPr/>
              <a:t>39</a:t>
            </a:fld>
            <a:endParaRPr lang="en-US" dirty="0"/>
          </a:p>
        </p:txBody>
      </p:sp>
    </p:spTree>
    <p:extLst>
      <p:ext uri="{BB962C8B-B14F-4D97-AF65-F5344CB8AC3E}">
        <p14:creationId xmlns:p14="http://schemas.microsoft.com/office/powerpoint/2010/main" val="32558873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4E0A4-FF55-D840-A6F4-5A37C71C48FC}"/>
              </a:ext>
            </a:extLst>
          </p:cNvPr>
          <p:cNvSpPr>
            <a:spLocks noGrp="1"/>
          </p:cNvSpPr>
          <p:nvPr>
            <p:ph type="title"/>
          </p:nvPr>
        </p:nvSpPr>
        <p:spPr/>
        <p:txBody>
          <a:bodyPr/>
          <a:lstStyle/>
          <a:p>
            <a:r>
              <a:rPr lang="en-US" dirty="0"/>
              <a:t>History</a:t>
            </a:r>
          </a:p>
        </p:txBody>
      </p:sp>
      <p:sp>
        <p:nvSpPr>
          <p:cNvPr id="3" name="Content Placeholder 2">
            <a:extLst>
              <a:ext uri="{FF2B5EF4-FFF2-40B4-BE49-F238E27FC236}">
                <a16:creationId xmlns:a16="http://schemas.microsoft.com/office/drawing/2014/main" id="{2A54A346-B29F-FB40-9B19-79963C23B1FF}"/>
              </a:ext>
            </a:extLst>
          </p:cNvPr>
          <p:cNvSpPr>
            <a:spLocks noGrp="1"/>
          </p:cNvSpPr>
          <p:nvPr>
            <p:ph idx="1"/>
          </p:nvPr>
        </p:nvSpPr>
        <p:spPr/>
        <p:txBody>
          <a:bodyPr/>
          <a:lstStyle/>
          <a:p>
            <a:r>
              <a:rPr lang="en-US" dirty="0"/>
              <a:t>The first computers (1940s) did not have an operating system.</a:t>
            </a:r>
          </a:p>
          <a:p>
            <a:r>
              <a:rPr lang="en-US" dirty="0"/>
              <a:t>Computers had a primitive </a:t>
            </a:r>
            <a:r>
              <a:rPr lang="en-US" i="1" dirty="0"/>
              <a:t>absolute loader </a:t>
            </a:r>
            <a:r>
              <a:rPr lang="en-US" dirty="0"/>
              <a:t>– often stored in some form of non-volatile memory</a:t>
            </a:r>
          </a:p>
          <a:p>
            <a:r>
              <a:rPr lang="en-US" dirty="0"/>
              <a:t>Programs were loaded – typically from punched cards – and had complete control over the hardware</a:t>
            </a:r>
          </a:p>
          <a:p>
            <a:pPr lvl="1"/>
            <a:r>
              <a:rPr lang="en-US" dirty="0"/>
              <a:t>Programmers were responsible for memory management and I/O</a:t>
            </a:r>
          </a:p>
          <a:p>
            <a:r>
              <a:rPr lang="en-US" dirty="0"/>
              <a:t>When the program was done (or crashed), the next user would take over the computer and load their program</a:t>
            </a:r>
          </a:p>
          <a:p>
            <a:r>
              <a:rPr lang="en-US" dirty="0"/>
              <a:t>Microcomputers in the 1970s followed the same path, except programs were usually loaded from punched paper tape</a:t>
            </a:r>
          </a:p>
        </p:txBody>
      </p:sp>
      <p:sp>
        <p:nvSpPr>
          <p:cNvPr id="4" name="Date Placeholder 3">
            <a:extLst>
              <a:ext uri="{FF2B5EF4-FFF2-40B4-BE49-F238E27FC236}">
                <a16:creationId xmlns:a16="http://schemas.microsoft.com/office/drawing/2014/main" id="{356F0807-47DD-CD43-87CF-FE1242272C6B}"/>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9747A19E-8F07-E74F-8833-24E9DC3B2B97}"/>
              </a:ext>
            </a:extLst>
          </p:cNvPr>
          <p:cNvSpPr>
            <a:spLocks noGrp="1"/>
          </p:cNvSpPr>
          <p:nvPr>
            <p:ph type="sldNum" sz="quarter" idx="12"/>
          </p:nvPr>
        </p:nvSpPr>
        <p:spPr/>
        <p:txBody>
          <a:bodyPr/>
          <a:lstStyle/>
          <a:p>
            <a:fld id="{FCFF2910-D1F1-314D-A8F2-476646A55ABA}" type="slidenum">
              <a:rPr lang="en-US" smtClean="0"/>
              <a:pPr/>
              <a:t>4</a:t>
            </a:fld>
            <a:endParaRPr lang="en-US" dirty="0"/>
          </a:p>
        </p:txBody>
      </p:sp>
    </p:spTree>
    <p:extLst>
      <p:ext uri="{BB962C8B-B14F-4D97-AF65-F5344CB8AC3E}">
        <p14:creationId xmlns:p14="http://schemas.microsoft.com/office/powerpoint/2010/main" val="256048838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8943D-A54A-AD4C-A620-0C3A36B5908A}"/>
              </a:ext>
            </a:extLst>
          </p:cNvPr>
          <p:cNvSpPr>
            <a:spLocks noGrp="1"/>
          </p:cNvSpPr>
          <p:nvPr>
            <p:ph type="title"/>
          </p:nvPr>
        </p:nvSpPr>
        <p:spPr/>
        <p:txBody>
          <a:bodyPr>
            <a:normAutofit/>
          </a:bodyPr>
          <a:lstStyle/>
          <a:p>
            <a:r>
              <a:rPr lang="en-US" dirty="0"/>
              <a:t>Partitioned Memory</a:t>
            </a:r>
          </a:p>
        </p:txBody>
      </p:sp>
      <p:sp>
        <p:nvSpPr>
          <p:cNvPr id="3" name="Content Placeholder 2">
            <a:extLst>
              <a:ext uri="{FF2B5EF4-FFF2-40B4-BE49-F238E27FC236}">
                <a16:creationId xmlns:a16="http://schemas.microsoft.com/office/drawing/2014/main" id="{DA162982-DCEA-5146-A590-175FED115DDD}"/>
              </a:ext>
            </a:extLst>
          </p:cNvPr>
          <p:cNvSpPr>
            <a:spLocks noGrp="1"/>
          </p:cNvSpPr>
          <p:nvPr>
            <p:ph idx="1"/>
          </p:nvPr>
        </p:nvSpPr>
        <p:spPr/>
        <p:txBody>
          <a:bodyPr/>
          <a:lstStyle/>
          <a:p>
            <a:pPr marL="0" indent="0">
              <a:buNone/>
            </a:pPr>
            <a:r>
              <a:rPr lang="en-US" u="sng" dirty="0"/>
              <a:t>Partitioned Addressing</a:t>
            </a:r>
          </a:p>
          <a:p>
            <a:r>
              <a:rPr lang="en-US" dirty="0"/>
              <a:t>Partitioned Addressing requires hardware support – a Memory Management Unit (MMU) </a:t>
            </a:r>
          </a:p>
          <a:p>
            <a:r>
              <a:rPr lang="en-US" dirty="0"/>
              <a:t>A “base address” register that can be set when a process is dispatched, and possibly start and end addresses to provide memory protection</a:t>
            </a:r>
          </a:p>
          <a:p>
            <a:r>
              <a:rPr lang="en-US" dirty="0"/>
              <a:t>Memory references are translated in hardware by adding the “base address register” to determine the address in physical memory</a:t>
            </a:r>
          </a:p>
          <a:p>
            <a:r>
              <a:rPr lang="en-US" dirty="0"/>
              <a:t>The amount of memory available to any process may be limited by the instruction set, but physical memory may be much larger</a:t>
            </a:r>
          </a:p>
          <a:p>
            <a:endParaRPr lang="en-US" dirty="0"/>
          </a:p>
        </p:txBody>
      </p:sp>
      <p:sp>
        <p:nvSpPr>
          <p:cNvPr id="4" name="Date Placeholder 3">
            <a:extLst>
              <a:ext uri="{FF2B5EF4-FFF2-40B4-BE49-F238E27FC236}">
                <a16:creationId xmlns:a16="http://schemas.microsoft.com/office/drawing/2014/main" id="{3ED5830F-1F94-AD4A-88CA-F1808FB0D0B5}"/>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04FB6DD2-88F0-D14F-B8DC-9A04014C5E15}"/>
              </a:ext>
            </a:extLst>
          </p:cNvPr>
          <p:cNvSpPr>
            <a:spLocks noGrp="1"/>
          </p:cNvSpPr>
          <p:nvPr>
            <p:ph type="sldNum" sz="quarter" idx="12"/>
          </p:nvPr>
        </p:nvSpPr>
        <p:spPr/>
        <p:txBody>
          <a:bodyPr/>
          <a:lstStyle/>
          <a:p>
            <a:fld id="{FCFF2910-D1F1-314D-A8F2-476646A55ABA}" type="slidenum">
              <a:rPr lang="en-US" smtClean="0"/>
              <a:pPr/>
              <a:t>40</a:t>
            </a:fld>
            <a:endParaRPr lang="en-US" dirty="0"/>
          </a:p>
        </p:txBody>
      </p:sp>
    </p:spTree>
    <p:extLst>
      <p:ext uri="{BB962C8B-B14F-4D97-AF65-F5344CB8AC3E}">
        <p14:creationId xmlns:p14="http://schemas.microsoft.com/office/powerpoint/2010/main" val="125137034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547C3-C600-5E44-9BB5-7F970B61F5BA}"/>
              </a:ext>
            </a:extLst>
          </p:cNvPr>
          <p:cNvSpPr>
            <a:spLocks noGrp="1"/>
          </p:cNvSpPr>
          <p:nvPr>
            <p:ph type="title"/>
          </p:nvPr>
        </p:nvSpPr>
        <p:spPr/>
        <p:txBody>
          <a:bodyPr/>
          <a:lstStyle/>
          <a:p>
            <a:r>
              <a:rPr lang="en-US" dirty="0"/>
              <a:t>Partitions</a:t>
            </a:r>
          </a:p>
        </p:txBody>
      </p:sp>
      <p:sp>
        <p:nvSpPr>
          <p:cNvPr id="4" name="Date Placeholder 3">
            <a:extLst>
              <a:ext uri="{FF2B5EF4-FFF2-40B4-BE49-F238E27FC236}">
                <a16:creationId xmlns:a16="http://schemas.microsoft.com/office/drawing/2014/main" id="{D95B4605-47F5-F84A-BA7C-EA130ABE040D}"/>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7C6B2AF9-2600-EA4A-A332-A6FEB89BD9CD}"/>
              </a:ext>
            </a:extLst>
          </p:cNvPr>
          <p:cNvSpPr>
            <a:spLocks noGrp="1"/>
          </p:cNvSpPr>
          <p:nvPr>
            <p:ph type="sldNum" sz="quarter" idx="12"/>
          </p:nvPr>
        </p:nvSpPr>
        <p:spPr/>
        <p:txBody>
          <a:bodyPr/>
          <a:lstStyle/>
          <a:p>
            <a:fld id="{FCFF2910-D1F1-314D-A8F2-476646A55ABA}" type="slidenum">
              <a:rPr lang="en-US" smtClean="0"/>
              <a:pPr/>
              <a:t>41</a:t>
            </a:fld>
            <a:endParaRPr lang="en-US" dirty="0"/>
          </a:p>
        </p:txBody>
      </p:sp>
      <p:sp>
        <p:nvSpPr>
          <p:cNvPr id="6" name="Rectangle 5">
            <a:extLst>
              <a:ext uri="{FF2B5EF4-FFF2-40B4-BE49-F238E27FC236}">
                <a16:creationId xmlns:a16="http://schemas.microsoft.com/office/drawing/2014/main" id="{4A524BF6-A3BA-CB4F-80DE-4552E19CEE38}"/>
              </a:ext>
            </a:extLst>
          </p:cNvPr>
          <p:cNvSpPr/>
          <p:nvPr/>
        </p:nvSpPr>
        <p:spPr>
          <a:xfrm>
            <a:off x="4721085" y="1729348"/>
            <a:ext cx="2749830" cy="4340946"/>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4A57728-BA24-7847-8547-477554E5EA5B}"/>
              </a:ext>
            </a:extLst>
          </p:cNvPr>
          <p:cNvSpPr txBox="1"/>
          <p:nvPr/>
        </p:nvSpPr>
        <p:spPr>
          <a:xfrm>
            <a:off x="4956980" y="1197359"/>
            <a:ext cx="2278039" cy="369332"/>
          </a:xfrm>
          <a:prstGeom prst="rect">
            <a:avLst/>
          </a:prstGeom>
          <a:noFill/>
        </p:spPr>
        <p:txBody>
          <a:bodyPr wrap="square" rtlCol="0">
            <a:spAutoFit/>
          </a:bodyPr>
          <a:lstStyle/>
          <a:p>
            <a:pPr algn="ctr"/>
            <a:r>
              <a:rPr lang="en-US" b="1" dirty="0"/>
              <a:t>Physical Memory</a:t>
            </a:r>
          </a:p>
        </p:txBody>
      </p:sp>
      <p:sp>
        <p:nvSpPr>
          <p:cNvPr id="8" name="Rectangle 7">
            <a:extLst>
              <a:ext uri="{FF2B5EF4-FFF2-40B4-BE49-F238E27FC236}">
                <a16:creationId xmlns:a16="http://schemas.microsoft.com/office/drawing/2014/main" id="{86803416-570F-8D42-A517-3484FFCB8617}"/>
              </a:ext>
            </a:extLst>
          </p:cNvPr>
          <p:cNvSpPr/>
          <p:nvPr/>
        </p:nvSpPr>
        <p:spPr>
          <a:xfrm>
            <a:off x="838200" y="1729348"/>
            <a:ext cx="2749830" cy="4340946"/>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14FF6B7-AB55-7442-B247-71155F8984DF}"/>
              </a:ext>
            </a:extLst>
          </p:cNvPr>
          <p:cNvSpPr/>
          <p:nvPr/>
        </p:nvSpPr>
        <p:spPr>
          <a:xfrm>
            <a:off x="8610600" y="1739078"/>
            <a:ext cx="2749830" cy="4340946"/>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3074FB9D-E46D-1D4D-8411-69F08CED55B4}"/>
              </a:ext>
            </a:extLst>
          </p:cNvPr>
          <p:cNvSpPr txBox="1"/>
          <p:nvPr/>
        </p:nvSpPr>
        <p:spPr>
          <a:xfrm>
            <a:off x="838199" y="1197359"/>
            <a:ext cx="2736945" cy="369332"/>
          </a:xfrm>
          <a:prstGeom prst="rect">
            <a:avLst/>
          </a:prstGeom>
          <a:noFill/>
        </p:spPr>
        <p:txBody>
          <a:bodyPr wrap="square" rtlCol="0">
            <a:spAutoFit/>
          </a:bodyPr>
          <a:lstStyle/>
          <a:p>
            <a:pPr algn="ctr"/>
            <a:r>
              <a:rPr lang="en-US" b="1" dirty="0"/>
              <a:t>Process 1 Address Space</a:t>
            </a:r>
          </a:p>
        </p:txBody>
      </p:sp>
      <p:sp>
        <p:nvSpPr>
          <p:cNvPr id="11" name="TextBox 10">
            <a:extLst>
              <a:ext uri="{FF2B5EF4-FFF2-40B4-BE49-F238E27FC236}">
                <a16:creationId xmlns:a16="http://schemas.microsoft.com/office/drawing/2014/main" id="{58932889-27A0-F040-A763-869456B47AFF}"/>
              </a:ext>
            </a:extLst>
          </p:cNvPr>
          <p:cNvSpPr txBox="1"/>
          <p:nvPr/>
        </p:nvSpPr>
        <p:spPr>
          <a:xfrm>
            <a:off x="-3280582" y="1197359"/>
            <a:ext cx="2736945" cy="369332"/>
          </a:xfrm>
          <a:prstGeom prst="rect">
            <a:avLst/>
          </a:prstGeom>
          <a:noFill/>
        </p:spPr>
        <p:txBody>
          <a:bodyPr wrap="square" rtlCol="0">
            <a:spAutoFit/>
          </a:bodyPr>
          <a:lstStyle/>
          <a:p>
            <a:pPr algn="ctr"/>
            <a:r>
              <a:rPr lang="en-US" b="1" dirty="0"/>
              <a:t>Process 1 Address Space</a:t>
            </a:r>
          </a:p>
        </p:txBody>
      </p:sp>
      <p:sp>
        <p:nvSpPr>
          <p:cNvPr id="12" name="TextBox 11">
            <a:extLst>
              <a:ext uri="{FF2B5EF4-FFF2-40B4-BE49-F238E27FC236}">
                <a16:creationId xmlns:a16="http://schemas.microsoft.com/office/drawing/2014/main" id="{1FFA8752-9E46-CE4F-9881-9E184C7216FC}"/>
              </a:ext>
            </a:extLst>
          </p:cNvPr>
          <p:cNvSpPr txBox="1"/>
          <p:nvPr/>
        </p:nvSpPr>
        <p:spPr>
          <a:xfrm>
            <a:off x="8610600" y="1192494"/>
            <a:ext cx="2736945" cy="369332"/>
          </a:xfrm>
          <a:prstGeom prst="rect">
            <a:avLst/>
          </a:prstGeom>
          <a:noFill/>
        </p:spPr>
        <p:txBody>
          <a:bodyPr wrap="square" rtlCol="0">
            <a:spAutoFit/>
          </a:bodyPr>
          <a:lstStyle/>
          <a:p>
            <a:pPr algn="ctr"/>
            <a:r>
              <a:rPr lang="en-US" b="1" dirty="0"/>
              <a:t>Process 2 Address Space</a:t>
            </a:r>
          </a:p>
        </p:txBody>
      </p:sp>
      <p:sp>
        <p:nvSpPr>
          <p:cNvPr id="13" name="TextBox 12">
            <a:extLst>
              <a:ext uri="{FF2B5EF4-FFF2-40B4-BE49-F238E27FC236}">
                <a16:creationId xmlns:a16="http://schemas.microsoft.com/office/drawing/2014/main" id="{C4E91DAC-4AC4-5040-BC1E-57D3ED33685C}"/>
              </a:ext>
            </a:extLst>
          </p:cNvPr>
          <p:cNvSpPr txBox="1"/>
          <p:nvPr/>
        </p:nvSpPr>
        <p:spPr>
          <a:xfrm>
            <a:off x="835847" y="1736129"/>
            <a:ext cx="2739298" cy="1497289"/>
          </a:xfrm>
          <a:prstGeom prst="rect">
            <a:avLst/>
          </a:prstGeom>
          <a:solidFill>
            <a:schemeClr val="bg1"/>
          </a:solidFill>
          <a:ln w="19050">
            <a:solidFill>
              <a:schemeClr val="tx1"/>
            </a:solidFill>
          </a:ln>
        </p:spPr>
        <p:txBody>
          <a:bodyPr wrap="square" rtlCol="0">
            <a:spAutoFit/>
          </a:bodyPr>
          <a:lstStyle/>
          <a:p>
            <a:pPr algn="ctr"/>
            <a:r>
              <a:rPr lang="en-US" dirty="0"/>
              <a:t>Program 1 Executable Code</a:t>
            </a:r>
          </a:p>
          <a:p>
            <a:endParaRPr lang="en-US" dirty="0"/>
          </a:p>
          <a:p>
            <a:endParaRPr lang="en-US" dirty="0"/>
          </a:p>
          <a:p>
            <a:endParaRPr lang="en-US" dirty="0"/>
          </a:p>
          <a:p>
            <a:endParaRPr lang="en-US" dirty="0"/>
          </a:p>
        </p:txBody>
      </p:sp>
      <p:sp>
        <p:nvSpPr>
          <p:cNvPr id="14" name="TextBox 13">
            <a:extLst>
              <a:ext uri="{FF2B5EF4-FFF2-40B4-BE49-F238E27FC236}">
                <a16:creationId xmlns:a16="http://schemas.microsoft.com/office/drawing/2014/main" id="{2B0CB38D-3058-494C-903C-52AFF68720CB}"/>
              </a:ext>
            </a:extLst>
          </p:cNvPr>
          <p:cNvSpPr txBox="1"/>
          <p:nvPr/>
        </p:nvSpPr>
        <p:spPr>
          <a:xfrm>
            <a:off x="4723507" y="1736129"/>
            <a:ext cx="2739298" cy="1497289"/>
          </a:xfrm>
          <a:prstGeom prst="rect">
            <a:avLst/>
          </a:prstGeom>
          <a:solidFill>
            <a:schemeClr val="bg1"/>
          </a:solidFill>
          <a:ln w="19050">
            <a:solidFill>
              <a:schemeClr val="tx1"/>
            </a:solidFill>
          </a:ln>
        </p:spPr>
        <p:txBody>
          <a:bodyPr wrap="square" rtlCol="0">
            <a:spAutoFit/>
          </a:bodyPr>
          <a:lstStyle/>
          <a:p>
            <a:pPr algn="ctr"/>
            <a:r>
              <a:rPr lang="en-US" dirty="0"/>
              <a:t>Program 1 Executable Code</a:t>
            </a:r>
          </a:p>
          <a:p>
            <a:pPr algn="ctr"/>
            <a:endParaRPr lang="en-US" dirty="0"/>
          </a:p>
          <a:p>
            <a:pPr algn="ctr"/>
            <a:endParaRPr lang="en-US" dirty="0"/>
          </a:p>
          <a:p>
            <a:pPr algn="ctr"/>
            <a:endParaRPr lang="en-US" dirty="0"/>
          </a:p>
          <a:p>
            <a:pPr algn="ctr"/>
            <a:endParaRPr lang="en-US" dirty="0"/>
          </a:p>
        </p:txBody>
      </p:sp>
      <p:sp>
        <p:nvSpPr>
          <p:cNvPr id="15" name="TextBox 14">
            <a:extLst>
              <a:ext uri="{FF2B5EF4-FFF2-40B4-BE49-F238E27FC236}">
                <a16:creationId xmlns:a16="http://schemas.microsoft.com/office/drawing/2014/main" id="{DB10465C-460F-EF44-9F82-8B15A1E6103B}"/>
              </a:ext>
            </a:extLst>
          </p:cNvPr>
          <p:cNvSpPr txBox="1"/>
          <p:nvPr/>
        </p:nvSpPr>
        <p:spPr>
          <a:xfrm>
            <a:off x="8621132" y="1750877"/>
            <a:ext cx="2739298" cy="923330"/>
          </a:xfrm>
          <a:prstGeom prst="rect">
            <a:avLst/>
          </a:prstGeom>
          <a:solidFill>
            <a:schemeClr val="bg1"/>
          </a:solidFill>
          <a:ln w="19050">
            <a:solidFill>
              <a:schemeClr val="tx1"/>
            </a:solidFill>
          </a:ln>
        </p:spPr>
        <p:txBody>
          <a:bodyPr wrap="square" rtlCol="0">
            <a:spAutoFit/>
          </a:bodyPr>
          <a:lstStyle/>
          <a:p>
            <a:pPr algn="ctr"/>
            <a:r>
              <a:rPr lang="en-US" dirty="0"/>
              <a:t>Program 2 Executable Code</a:t>
            </a:r>
          </a:p>
          <a:p>
            <a:pPr algn="ctr"/>
            <a:endParaRPr lang="en-US" dirty="0"/>
          </a:p>
          <a:p>
            <a:pPr algn="ctr"/>
            <a:endParaRPr lang="en-US" dirty="0"/>
          </a:p>
        </p:txBody>
      </p:sp>
      <p:sp>
        <p:nvSpPr>
          <p:cNvPr id="16" name="TextBox 15">
            <a:extLst>
              <a:ext uri="{FF2B5EF4-FFF2-40B4-BE49-F238E27FC236}">
                <a16:creationId xmlns:a16="http://schemas.microsoft.com/office/drawing/2014/main" id="{BB033C06-9D0E-6042-8DA7-D54B2AA7D6FE}"/>
              </a:ext>
            </a:extLst>
          </p:cNvPr>
          <p:cNvSpPr txBox="1"/>
          <p:nvPr/>
        </p:nvSpPr>
        <p:spPr>
          <a:xfrm>
            <a:off x="4723507" y="3248166"/>
            <a:ext cx="2739298" cy="923330"/>
          </a:xfrm>
          <a:prstGeom prst="rect">
            <a:avLst/>
          </a:prstGeom>
          <a:solidFill>
            <a:schemeClr val="bg1"/>
          </a:solidFill>
          <a:ln w="19050">
            <a:solidFill>
              <a:schemeClr val="tx1"/>
            </a:solidFill>
          </a:ln>
        </p:spPr>
        <p:txBody>
          <a:bodyPr wrap="square" rtlCol="0">
            <a:spAutoFit/>
          </a:bodyPr>
          <a:lstStyle/>
          <a:p>
            <a:pPr algn="ctr"/>
            <a:r>
              <a:rPr lang="en-US" dirty="0"/>
              <a:t>Program 2 Executable Code</a:t>
            </a:r>
          </a:p>
          <a:p>
            <a:pPr algn="ctr"/>
            <a:endParaRPr lang="en-US" dirty="0"/>
          </a:p>
          <a:p>
            <a:pPr algn="ctr"/>
            <a:endParaRPr lang="en-US" dirty="0"/>
          </a:p>
        </p:txBody>
      </p:sp>
      <p:cxnSp>
        <p:nvCxnSpPr>
          <p:cNvPr id="23" name="Straight Arrow Connector 22">
            <a:extLst>
              <a:ext uri="{FF2B5EF4-FFF2-40B4-BE49-F238E27FC236}">
                <a16:creationId xmlns:a16="http://schemas.microsoft.com/office/drawing/2014/main" id="{D7BE4470-D761-E949-A8EC-2928C6C7B5EA}"/>
              </a:ext>
            </a:extLst>
          </p:cNvPr>
          <p:cNvCxnSpPr/>
          <p:nvPr/>
        </p:nvCxnSpPr>
        <p:spPr>
          <a:xfrm>
            <a:off x="3597589" y="2470245"/>
            <a:ext cx="1110610" cy="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E3A257B6-2D04-684F-8D47-939C3EA00515}"/>
              </a:ext>
            </a:extLst>
          </p:cNvPr>
          <p:cNvCxnSpPr>
            <a:cxnSpLocks/>
            <a:endCxn id="16" idx="3"/>
          </p:cNvCxnSpPr>
          <p:nvPr/>
        </p:nvCxnSpPr>
        <p:spPr>
          <a:xfrm flipH="1">
            <a:off x="7462805" y="2372757"/>
            <a:ext cx="1134910" cy="1337074"/>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37368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547C3-C600-5E44-9BB5-7F970B61F5BA}"/>
              </a:ext>
            </a:extLst>
          </p:cNvPr>
          <p:cNvSpPr>
            <a:spLocks noGrp="1"/>
          </p:cNvSpPr>
          <p:nvPr>
            <p:ph type="title"/>
          </p:nvPr>
        </p:nvSpPr>
        <p:spPr/>
        <p:txBody>
          <a:bodyPr/>
          <a:lstStyle/>
          <a:p>
            <a:r>
              <a:rPr lang="en-US" dirty="0"/>
              <a:t>Memory Fragmentation</a:t>
            </a:r>
          </a:p>
        </p:txBody>
      </p:sp>
      <p:sp>
        <p:nvSpPr>
          <p:cNvPr id="4" name="Date Placeholder 3">
            <a:extLst>
              <a:ext uri="{FF2B5EF4-FFF2-40B4-BE49-F238E27FC236}">
                <a16:creationId xmlns:a16="http://schemas.microsoft.com/office/drawing/2014/main" id="{D95B4605-47F5-F84A-BA7C-EA130ABE040D}"/>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7C6B2AF9-2600-EA4A-A332-A6FEB89BD9CD}"/>
              </a:ext>
            </a:extLst>
          </p:cNvPr>
          <p:cNvSpPr>
            <a:spLocks noGrp="1"/>
          </p:cNvSpPr>
          <p:nvPr>
            <p:ph type="sldNum" sz="quarter" idx="12"/>
          </p:nvPr>
        </p:nvSpPr>
        <p:spPr/>
        <p:txBody>
          <a:bodyPr/>
          <a:lstStyle/>
          <a:p>
            <a:fld id="{FCFF2910-D1F1-314D-A8F2-476646A55ABA}" type="slidenum">
              <a:rPr lang="en-US" smtClean="0"/>
              <a:pPr/>
              <a:t>42</a:t>
            </a:fld>
            <a:endParaRPr lang="en-US" dirty="0"/>
          </a:p>
        </p:txBody>
      </p:sp>
      <p:sp>
        <p:nvSpPr>
          <p:cNvPr id="6" name="Rectangle 5">
            <a:extLst>
              <a:ext uri="{FF2B5EF4-FFF2-40B4-BE49-F238E27FC236}">
                <a16:creationId xmlns:a16="http://schemas.microsoft.com/office/drawing/2014/main" id="{4A524BF6-A3BA-CB4F-80DE-4552E19CEE38}"/>
              </a:ext>
            </a:extLst>
          </p:cNvPr>
          <p:cNvSpPr/>
          <p:nvPr/>
        </p:nvSpPr>
        <p:spPr>
          <a:xfrm>
            <a:off x="4721085" y="1729348"/>
            <a:ext cx="2749830" cy="4340946"/>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4A57728-BA24-7847-8547-477554E5EA5B}"/>
              </a:ext>
            </a:extLst>
          </p:cNvPr>
          <p:cNvSpPr txBox="1"/>
          <p:nvPr/>
        </p:nvSpPr>
        <p:spPr>
          <a:xfrm>
            <a:off x="4956980" y="1197359"/>
            <a:ext cx="2278039" cy="369332"/>
          </a:xfrm>
          <a:prstGeom prst="rect">
            <a:avLst/>
          </a:prstGeom>
          <a:noFill/>
        </p:spPr>
        <p:txBody>
          <a:bodyPr wrap="square" rtlCol="0">
            <a:spAutoFit/>
          </a:bodyPr>
          <a:lstStyle/>
          <a:p>
            <a:pPr algn="ctr"/>
            <a:r>
              <a:rPr lang="en-US" b="1" dirty="0"/>
              <a:t>Process 2 Ends</a:t>
            </a:r>
          </a:p>
        </p:txBody>
      </p:sp>
      <p:sp>
        <p:nvSpPr>
          <p:cNvPr id="8" name="Rectangle 7">
            <a:extLst>
              <a:ext uri="{FF2B5EF4-FFF2-40B4-BE49-F238E27FC236}">
                <a16:creationId xmlns:a16="http://schemas.microsoft.com/office/drawing/2014/main" id="{86803416-570F-8D42-A517-3484FFCB8617}"/>
              </a:ext>
            </a:extLst>
          </p:cNvPr>
          <p:cNvSpPr/>
          <p:nvPr/>
        </p:nvSpPr>
        <p:spPr>
          <a:xfrm>
            <a:off x="838200" y="1729348"/>
            <a:ext cx="2749830" cy="4340946"/>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3074FB9D-E46D-1D4D-8411-69F08CED55B4}"/>
              </a:ext>
            </a:extLst>
          </p:cNvPr>
          <p:cNvSpPr txBox="1"/>
          <p:nvPr/>
        </p:nvSpPr>
        <p:spPr>
          <a:xfrm>
            <a:off x="838199" y="1197359"/>
            <a:ext cx="2736945" cy="369332"/>
          </a:xfrm>
          <a:prstGeom prst="rect">
            <a:avLst/>
          </a:prstGeom>
          <a:noFill/>
        </p:spPr>
        <p:txBody>
          <a:bodyPr wrap="square" rtlCol="0">
            <a:spAutoFit/>
          </a:bodyPr>
          <a:lstStyle/>
          <a:p>
            <a:pPr algn="ctr"/>
            <a:r>
              <a:rPr lang="en-US" b="1" dirty="0"/>
              <a:t>Starting State</a:t>
            </a:r>
          </a:p>
        </p:txBody>
      </p:sp>
      <p:sp>
        <p:nvSpPr>
          <p:cNvPr id="11" name="TextBox 10">
            <a:extLst>
              <a:ext uri="{FF2B5EF4-FFF2-40B4-BE49-F238E27FC236}">
                <a16:creationId xmlns:a16="http://schemas.microsoft.com/office/drawing/2014/main" id="{58932889-27A0-F040-A763-869456B47AFF}"/>
              </a:ext>
            </a:extLst>
          </p:cNvPr>
          <p:cNvSpPr txBox="1"/>
          <p:nvPr/>
        </p:nvSpPr>
        <p:spPr>
          <a:xfrm>
            <a:off x="-3280582" y="1197359"/>
            <a:ext cx="2736945" cy="369332"/>
          </a:xfrm>
          <a:prstGeom prst="rect">
            <a:avLst/>
          </a:prstGeom>
          <a:noFill/>
        </p:spPr>
        <p:txBody>
          <a:bodyPr wrap="square" rtlCol="0">
            <a:spAutoFit/>
          </a:bodyPr>
          <a:lstStyle/>
          <a:p>
            <a:pPr algn="ctr"/>
            <a:r>
              <a:rPr lang="en-US" b="1" dirty="0"/>
              <a:t>Process 1 Address Space</a:t>
            </a:r>
          </a:p>
        </p:txBody>
      </p:sp>
      <p:sp>
        <p:nvSpPr>
          <p:cNvPr id="12" name="TextBox 11">
            <a:extLst>
              <a:ext uri="{FF2B5EF4-FFF2-40B4-BE49-F238E27FC236}">
                <a16:creationId xmlns:a16="http://schemas.microsoft.com/office/drawing/2014/main" id="{1FFA8752-9E46-CE4F-9881-9E184C7216FC}"/>
              </a:ext>
            </a:extLst>
          </p:cNvPr>
          <p:cNvSpPr txBox="1"/>
          <p:nvPr/>
        </p:nvSpPr>
        <p:spPr>
          <a:xfrm>
            <a:off x="8610600" y="1192494"/>
            <a:ext cx="2736945" cy="369332"/>
          </a:xfrm>
          <a:prstGeom prst="rect">
            <a:avLst/>
          </a:prstGeom>
          <a:noFill/>
        </p:spPr>
        <p:txBody>
          <a:bodyPr wrap="square" rtlCol="0">
            <a:spAutoFit/>
          </a:bodyPr>
          <a:lstStyle/>
          <a:p>
            <a:pPr algn="ctr"/>
            <a:r>
              <a:rPr lang="en-US" b="1" dirty="0">
                <a:solidFill>
                  <a:srgbClr val="C00000"/>
                </a:solidFill>
              </a:rPr>
              <a:t>Process 4 Doesn’t Fit!</a:t>
            </a:r>
          </a:p>
        </p:txBody>
      </p:sp>
      <p:sp>
        <p:nvSpPr>
          <p:cNvPr id="13" name="TextBox 12">
            <a:extLst>
              <a:ext uri="{FF2B5EF4-FFF2-40B4-BE49-F238E27FC236}">
                <a16:creationId xmlns:a16="http://schemas.microsoft.com/office/drawing/2014/main" id="{C4E91DAC-4AC4-5040-BC1E-57D3ED33685C}"/>
              </a:ext>
            </a:extLst>
          </p:cNvPr>
          <p:cNvSpPr txBox="1"/>
          <p:nvPr/>
        </p:nvSpPr>
        <p:spPr>
          <a:xfrm>
            <a:off x="835847" y="1736129"/>
            <a:ext cx="2739298" cy="1497289"/>
          </a:xfrm>
          <a:prstGeom prst="rect">
            <a:avLst/>
          </a:prstGeom>
          <a:solidFill>
            <a:schemeClr val="bg1"/>
          </a:solidFill>
          <a:ln w="19050">
            <a:solidFill>
              <a:schemeClr val="tx1"/>
            </a:solidFill>
          </a:ln>
        </p:spPr>
        <p:txBody>
          <a:bodyPr wrap="square" rtlCol="0">
            <a:spAutoFit/>
          </a:bodyPr>
          <a:lstStyle/>
          <a:p>
            <a:pPr algn="ctr"/>
            <a:r>
              <a:rPr lang="en-US" dirty="0"/>
              <a:t>Process 1 Address Space</a:t>
            </a:r>
          </a:p>
          <a:p>
            <a:endParaRPr lang="en-US" dirty="0"/>
          </a:p>
          <a:p>
            <a:endParaRPr lang="en-US" dirty="0"/>
          </a:p>
          <a:p>
            <a:endParaRPr lang="en-US" dirty="0"/>
          </a:p>
          <a:p>
            <a:endParaRPr lang="en-US" dirty="0"/>
          </a:p>
        </p:txBody>
      </p:sp>
      <p:sp>
        <p:nvSpPr>
          <p:cNvPr id="14" name="TextBox 13">
            <a:extLst>
              <a:ext uri="{FF2B5EF4-FFF2-40B4-BE49-F238E27FC236}">
                <a16:creationId xmlns:a16="http://schemas.microsoft.com/office/drawing/2014/main" id="{2B0CB38D-3058-494C-903C-52AFF68720CB}"/>
              </a:ext>
            </a:extLst>
          </p:cNvPr>
          <p:cNvSpPr txBox="1"/>
          <p:nvPr/>
        </p:nvSpPr>
        <p:spPr>
          <a:xfrm>
            <a:off x="4723507" y="1736129"/>
            <a:ext cx="2739298" cy="1497289"/>
          </a:xfrm>
          <a:prstGeom prst="rect">
            <a:avLst/>
          </a:prstGeom>
          <a:solidFill>
            <a:schemeClr val="bg1"/>
          </a:solidFill>
          <a:ln w="19050">
            <a:solidFill>
              <a:schemeClr val="tx1"/>
            </a:solidFill>
          </a:ln>
        </p:spPr>
        <p:txBody>
          <a:bodyPr wrap="square" rtlCol="0">
            <a:spAutoFit/>
          </a:bodyPr>
          <a:lstStyle/>
          <a:p>
            <a:pPr algn="ctr"/>
            <a:r>
              <a:rPr lang="en-US" dirty="0"/>
              <a:t>Process 1 Address Space</a:t>
            </a:r>
          </a:p>
          <a:p>
            <a:endParaRPr lang="en-US" dirty="0"/>
          </a:p>
          <a:p>
            <a:pPr algn="ctr"/>
            <a:endParaRPr lang="en-US" dirty="0"/>
          </a:p>
          <a:p>
            <a:pPr algn="ctr"/>
            <a:endParaRPr lang="en-US" dirty="0"/>
          </a:p>
          <a:p>
            <a:pPr algn="ctr"/>
            <a:endParaRPr lang="en-US" dirty="0"/>
          </a:p>
        </p:txBody>
      </p:sp>
      <p:sp>
        <p:nvSpPr>
          <p:cNvPr id="15" name="TextBox 14">
            <a:extLst>
              <a:ext uri="{FF2B5EF4-FFF2-40B4-BE49-F238E27FC236}">
                <a16:creationId xmlns:a16="http://schemas.microsoft.com/office/drawing/2014/main" id="{DB10465C-460F-EF44-9F82-8B15A1E6103B}"/>
              </a:ext>
            </a:extLst>
          </p:cNvPr>
          <p:cNvSpPr txBox="1"/>
          <p:nvPr/>
        </p:nvSpPr>
        <p:spPr>
          <a:xfrm>
            <a:off x="833991" y="4137323"/>
            <a:ext cx="2739298" cy="1200329"/>
          </a:xfrm>
          <a:prstGeom prst="rect">
            <a:avLst/>
          </a:prstGeom>
          <a:solidFill>
            <a:schemeClr val="bg1"/>
          </a:solidFill>
          <a:ln w="19050">
            <a:solidFill>
              <a:schemeClr val="tx1"/>
            </a:solidFill>
          </a:ln>
        </p:spPr>
        <p:txBody>
          <a:bodyPr wrap="square" rtlCol="0">
            <a:spAutoFit/>
          </a:bodyPr>
          <a:lstStyle/>
          <a:p>
            <a:pPr algn="ctr"/>
            <a:r>
              <a:rPr lang="en-US" dirty="0"/>
              <a:t>Process 3 Address Space</a:t>
            </a:r>
          </a:p>
          <a:p>
            <a:pPr algn="ctr"/>
            <a:endParaRPr lang="en-US" dirty="0"/>
          </a:p>
          <a:p>
            <a:pPr algn="ctr"/>
            <a:endParaRPr lang="en-US" dirty="0"/>
          </a:p>
          <a:p>
            <a:pPr algn="ctr"/>
            <a:endParaRPr lang="en-US" dirty="0"/>
          </a:p>
        </p:txBody>
      </p:sp>
      <p:sp>
        <p:nvSpPr>
          <p:cNvPr id="16" name="TextBox 15">
            <a:extLst>
              <a:ext uri="{FF2B5EF4-FFF2-40B4-BE49-F238E27FC236}">
                <a16:creationId xmlns:a16="http://schemas.microsoft.com/office/drawing/2014/main" id="{BB033C06-9D0E-6042-8DA7-D54B2AA7D6FE}"/>
              </a:ext>
            </a:extLst>
          </p:cNvPr>
          <p:cNvSpPr txBox="1"/>
          <p:nvPr/>
        </p:nvSpPr>
        <p:spPr>
          <a:xfrm>
            <a:off x="833991" y="3233418"/>
            <a:ext cx="2739298" cy="923330"/>
          </a:xfrm>
          <a:prstGeom prst="rect">
            <a:avLst/>
          </a:prstGeom>
          <a:solidFill>
            <a:schemeClr val="bg1"/>
          </a:solidFill>
          <a:ln w="19050">
            <a:solidFill>
              <a:schemeClr val="tx1"/>
            </a:solidFill>
          </a:ln>
        </p:spPr>
        <p:txBody>
          <a:bodyPr wrap="square" rtlCol="0">
            <a:spAutoFit/>
          </a:bodyPr>
          <a:lstStyle/>
          <a:p>
            <a:pPr algn="ctr"/>
            <a:r>
              <a:rPr lang="en-US" dirty="0"/>
              <a:t>Process 2 Address Space</a:t>
            </a:r>
          </a:p>
          <a:p>
            <a:pPr algn="ctr"/>
            <a:endParaRPr lang="en-US" dirty="0"/>
          </a:p>
          <a:p>
            <a:pPr algn="ctr"/>
            <a:endParaRPr lang="en-US" dirty="0"/>
          </a:p>
        </p:txBody>
      </p:sp>
      <p:sp>
        <p:nvSpPr>
          <p:cNvPr id="18" name="TextBox 17">
            <a:extLst>
              <a:ext uri="{FF2B5EF4-FFF2-40B4-BE49-F238E27FC236}">
                <a16:creationId xmlns:a16="http://schemas.microsoft.com/office/drawing/2014/main" id="{57139C9E-62D1-4A4D-B3E3-201F72123D3F}"/>
              </a:ext>
            </a:extLst>
          </p:cNvPr>
          <p:cNvSpPr txBox="1"/>
          <p:nvPr/>
        </p:nvSpPr>
        <p:spPr>
          <a:xfrm>
            <a:off x="4721092" y="4156748"/>
            <a:ext cx="2739298" cy="1200329"/>
          </a:xfrm>
          <a:prstGeom prst="rect">
            <a:avLst/>
          </a:prstGeom>
          <a:solidFill>
            <a:schemeClr val="bg1"/>
          </a:solidFill>
          <a:ln w="19050">
            <a:solidFill>
              <a:schemeClr val="tx1"/>
            </a:solidFill>
          </a:ln>
        </p:spPr>
        <p:txBody>
          <a:bodyPr wrap="square" rtlCol="0">
            <a:spAutoFit/>
          </a:bodyPr>
          <a:lstStyle/>
          <a:p>
            <a:pPr algn="ctr"/>
            <a:r>
              <a:rPr lang="en-US" dirty="0"/>
              <a:t>Process 3 Address Space</a:t>
            </a:r>
          </a:p>
          <a:p>
            <a:pPr algn="ctr"/>
            <a:endParaRPr lang="en-US" dirty="0"/>
          </a:p>
          <a:p>
            <a:pPr algn="ctr"/>
            <a:endParaRPr lang="en-US" dirty="0"/>
          </a:p>
          <a:p>
            <a:pPr algn="ctr"/>
            <a:endParaRPr lang="en-US" dirty="0"/>
          </a:p>
        </p:txBody>
      </p:sp>
      <p:sp>
        <p:nvSpPr>
          <p:cNvPr id="19" name="TextBox 18">
            <a:extLst>
              <a:ext uri="{FF2B5EF4-FFF2-40B4-BE49-F238E27FC236}">
                <a16:creationId xmlns:a16="http://schemas.microsoft.com/office/drawing/2014/main" id="{32A03B01-4463-CC4C-902D-829B9E684120}"/>
              </a:ext>
            </a:extLst>
          </p:cNvPr>
          <p:cNvSpPr txBox="1"/>
          <p:nvPr/>
        </p:nvSpPr>
        <p:spPr>
          <a:xfrm>
            <a:off x="8608247" y="1742377"/>
            <a:ext cx="2739298" cy="1497289"/>
          </a:xfrm>
          <a:prstGeom prst="rect">
            <a:avLst/>
          </a:prstGeom>
          <a:solidFill>
            <a:schemeClr val="bg1"/>
          </a:solidFill>
          <a:ln w="19050">
            <a:solidFill>
              <a:schemeClr val="tx1"/>
            </a:solidFill>
          </a:ln>
        </p:spPr>
        <p:txBody>
          <a:bodyPr wrap="square" rtlCol="0">
            <a:spAutoFit/>
          </a:bodyPr>
          <a:lstStyle/>
          <a:p>
            <a:pPr algn="ctr"/>
            <a:r>
              <a:rPr lang="en-US" dirty="0"/>
              <a:t>Process 4 Address Space</a:t>
            </a:r>
          </a:p>
          <a:p>
            <a:endParaRPr lang="en-US" dirty="0"/>
          </a:p>
          <a:p>
            <a:pPr algn="ctr"/>
            <a:endParaRPr lang="en-US" dirty="0"/>
          </a:p>
          <a:p>
            <a:pPr algn="ctr"/>
            <a:endParaRPr lang="en-US" dirty="0"/>
          </a:p>
          <a:p>
            <a:pPr algn="ctr"/>
            <a:endParaRPr lang="en-US" dirty="0"/>
          </a:p>
        </p:txBody>
      </p:sp>
      <p:sp>
        <p:nvSpPr>
          <p:cNvPr id="3" name="TextBox 2">
            <a:extLst>
              <a:ext uri="{FF2B5EF4-FFF2-40B4-BE49-F238E27FC236}">
                <a16:creationId xmlns:a16="http://schemas.microsoft.com/office/drawing/2014/main" id="{131E8C66-B3D3-FB4C-A897-F5547A4AC8A6}"/>
              </a:ext>
            </a:extLst>
          </p:cNvPr>
          <p:cNvSpPr txBox="1"/>
          <p:nvPr/>
        </p:nvSpPr>
        <p:spPr>
          <a:xfrm>
            <a:off x="8603970" y="3695082"/>
            <a:ext cx="2743575" cy="1200329"/>
          </a:xfrm>
          <a:prstGeom prst="rect">
            <a:avLst/>
          </a:prstGeom>
          <a:noFill/>
        </p:spPr>
        <p:txBody>
          <a:bodyPr wrap="square" rtlCol="0">
            <a:spAutoFit/>
          </a:bodyPr>
          <a:lstStyle/>
          <a:p>
            <a:r>
              <a:rPr lang="en-US" sz="2400" dirty="0"/>
              <a:t>We have enough memory…  but it’s not contiguous</a:t>
            </a:r>
          </a:p>
        </p:txBody>
      </p:sp>
    </p:spTree>
    <p:extLst>
      <p:ext uri="{BB962C8B-B14F-4D97-AF65-F5344CB8AC3E}">
        <p14:creationId xmlns:p14="http://schemas.microsoft.com/office/powerpoint/2010/main" val="383176933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547C3-C600-5E44-9BB5-7F970B61F5BA}"/>
              </a:ext>
            </a:extLst>
          </p:cNvPr>
          <p:cNvSpPr>
            <a:spLocks noGrp="1"/>
          </p:cNvSpPr>
          <p:nvPr>
            <p:ph type="title"/>
          </p:nvPr>
        </p:nvSpPr>
        <p:spPr>
          <a:xfrm>
            <a:off x="838200" y="1"/>
            <a:ext cx="10515600" cy="1238996"/>
          </a:xfrm>
        </p:spPr>
        <p:txBody>
          <a:bodyPr/>
          <a:lstStyle/>
          <a:p>
            <a:r>
              <a:rPr lang="en-US" dirty="0"/>
              <a:t>Memory Fragmentation – Dynamic Relocation</a:t>
            </a:r>
          </a:p>
        </p:txBody>
      </p:sp>
      <p:sp>
        <p:nvSpPr>
          <p:cNvPr id="4" name="Date Placeholder 3">
            <a:extLst>
              <a:ext uri="{FF2B5EF4-FFF2-40B4-BE49-F238E27FC236}">
                <a16:creationId xmlns:a16="http://schemas.microsoft.com/office/drawing/2014/main" id="{D95B4605-47F5-F84A-BA7C-EA130ABE040D}"/>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7C6B2AF9-2600-EA4A-A332-A6FEB89BD9CD}"/>
              </a:ext>
            </a:extLst>
          </p:cNvPr>
          <p:cNvSpPr>
            <a:spLocks noGrp="1"/>
          </p:cNvSpPr>
          <p:nvPr>
            <p:ph type="sldNum" sz="quarter" idx="12"/>
          </p:nvPr>
        </p:nvSpPr>
        <p:spPr>
          <a:xfrm>
            <a:off x="8610600" y="6356350"/>
            <a:ext cx="2743200" cy="365125"/>
          </a:xfrm>
        </p:spPr>
        <p:txBody>
          <a:bodyPr/>
          <a:lstStyle/>
          <a:p>
            <a:fld id="{FCFF2910-D1F1-314D-A8F2-476646A55ABA}" type="slidenum">
              <a:rPr lang="en-US" smtClean="0"/>
              <a:pPr/>
              <a:t>43</a:t>
            </a:fld>
            <a:endParaRPr lang="en-US" dirty="0"/>
          </a:p>
        </p:txBody>
      </p:sp>
      <p:sp>
        <p:nvSpPr>
          <p:cNvPr id="6" name="Rectangle 5">
            <a:extLst>
              <a:ext uri="{FF2B5EF4-FFF2-40B4-BE49-F238E27FC236}">
                <a16:creationId xmlns:a16="http://schemas.microsoft.com/office/drawing/2014/main" id="{4A524BF6-A3BA-CB4F-80DE-4552E19CEE38}"/>
              </a:ext>
            </a:extLst>
          </p:cNvPr>
          <p:cNvSpPr/>
          <p:nvPr/>
        </p:nvSpPr>
        <p:spPr>
          <a:xfrm>
            <a:off x="4721085" y="1729348"/>
            <a:ext cx="2749830" cy="4340946"/>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4A57728-BA24-7847-8547-477554E5EA5B}"/>
              </a:ext>
            </a:extLst>
          </p:cNvPr>
          <p:cNvSpPr txBox="1"/>
          <p:nvPr/>
        </p:nvSpPr>
        <p:spPr>
          <a:xfrm>
            <a:off x="4956980" y="1197359"/>
            <a:ext cx="2278039" cy="369332"/>
          </a:xfrm>
          <a:prstGeom prst="rect">
            <a:avLst/>
          </a:prstGeom>
          <a:noFill/>
        </p:spPr>
        <p:txBody>
          <a:bodyPr wrap="square" rtlCol="0">
            <a:spAutoFit/>
          </a:bodyPr>
          <a:lstStyle/>
          <a:p>
            <a:pPr algn="ctr"/>
            <a:r>
              <a:rPr lang="en-US" b="1" dirty="0"/>
              <a:t>Process 2 Ends</a:t>
            </a:r>
          </a:p>
        </p:txBody>
      </p:sp>
      <p:sp>
        <p:nvSpPr>
          <p:cNvPr id="8" name="Rectangle 7">
            <a:extLst>
              <a:ext uri="{FF2B5EF4-FFF2-40B4-BE49-F238E27FC236}">
                <a16:creationId xmlns:a16="http://schemas.microsoft.com/office/drawing/2014/main" id="{86803416-570F-8D42-A517-3484FFCB8617}"/>
              </a:ext>
            </a:extLst>
          </p:cNvPr>
          <p:cNvSpPr/>
          <p:nvPr/>
        </p:nvSpPr>
        <p:spPr>
          <a:xfrm>
            <a:off x="838200" y="1729348"/>
            <a:ext cx="2749830" cy="4340946"/>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3074FB9D-E46D-1D4D-8411-69F08CED55B4}"/>
              </a:ext>
            </a:extLst>
          </p:cNvPr>
          <p:cNvSpPr txBox="1"/>
          <p:nvPr/>
        </p:nvSpPr>
        <p:spPr>
          <a:xfrm>
            <a:off x="838199" y="1197359"/>
            <a:ext cx="2736945" cy="369332"/>
          </a:xfrm>
          <a:prstGeom prst="rect">
            <a:avLst/>
          </a:prstGeom>
          <a:noFill/>
        </p:spPr>
        <p:txBody>
          <a:bodyPr wrap="square" rtlCol="0">
            <a:spAutoFit/>
          </a:bodyPr>
          <a:lstStyle/>
          <a:p>
            <a:pPr algn="ctr"/>
            <a:r>
              <a:rPr lang="en-US" b="1" dirty="0"/>
              <a:t>Starting State</a:t>
            </a:r>
          </a:p>
        </p:txBody>
      </p:sp>
      <p:sp>
        <p:nvSpPr>
          <p:cNvPr id="11" name="TextBox 10">
            <a:extLst>
              <a:ext uri="{FF2B5EF4-FFF2-40B4-BE49-F238E27FC236}">
                <a16:creationId xmlns:a16="http://schemas.microsoft.com/office/drawing/2014/main" id="{58932889-27A0-F040-A763-869456B47AFF}"/>
              </a:ext>
            </a:extLst>
          </p:cNvPr>
          <p:cNvSpPr txBox="1"/>
          <p:nvPr/>
        </p:nvSpPr>
        <p:spPr>
          <a:xfrm>
            <a:off x="-3280582" y="1197359"/>
            <a:ext cx="2736945" cy="369332"/>
          </a:xfrm>
          <a:prstGeom prst="rect">
            <a:avLst/>
          </a:prstGeom>
          <a:noFill/>
        </p:spPr>
        <p:txBody>
          <a:bodyPr wrap="square" rtlCol="0">
            <a:spAutoFit/>
          </a:bodyPr>
          <a:lstStyle/>
          <a:p>
            <a:pPr algn="ctr"/>
            <a:r>
              <a:rPr lang="en-US" b="1" dirty="0"/>
              <a:t>Process 1 Address Space</a:t>
            </a:r>
          </a:p>
        </p:txBody>
      </p:sp>
      <p:sp>
        <p:nvSpPr>
          <p:cNvPr id="12" name="TextBox 11">
            <a:extLst>
              <a:ext uri="{FF2B5EF4-FFF2-40B4-BE49-F238E27FC236}">
                <a16:creationId xmlns:a16="http://schemas.microsoft.com/office/drawing/2014/main" id="{1FFA8752-9E46-CE4F-9881-9E184C7216FC}"/>
              </a:ext>
            </a:extLst>
          </p:cNvPr>
          <p:cNvSpPr txBox="1"/>
          <p:nvPr/>
        </p:nvSpPr>
        <p:spPr>
          <a:xfrm>
            <a:off x="8610600" y="1192494"/>
            <a:ext cx="2736945" cy="369332"/>
          </a:xfrm>
          <a:prstGeom prst="rect">
            <a:avLst/>
          </a:prstGeom>
          <a:noFill/>
        </p:spPr>
        <p:txBody>
          <a:bodyPr wrap="square" rtlCol="0">
            <a:spAutoFit/>
          </a:bodyPr>
          <a:lstStyle/>
          <a:p>
            <a:pPr algn="ctr"/>
            <a:r>
              <a:rPr lang="en-US" b="1" dirty="0"/>
              <a:t>Process 4 Starts</a:t>
            </a:r>
          </a:p>
        </p:txBody>
      </p:sp>
      <p:sp>
        <p:nvSpPr>
          <p:cNvPr id="13" name="TextBox 12">
            <a:extLst>
              <a:ext uri="{FF2B5EF4-FFF2-40B4-BE49-F238E27FC236}">
                <a16:creationId xmlns:a16="http://schemas.microsoft.com/office/drawing/2014/main" id="{C4E91DAC-4AC4-5040-BC1E-57D3ED33685C}"/>
              </a:ext>
            </a:extLst>
          </p:cNvPr>
          <p:cNvSpPr txBox="1"/>
          <p:nvPr/>
        </p:nvSpPr>
        <p:spPr>
          <a:xfrm>
            <a:off x="835847" y="1736129"/>
            <a:ext cx="2739298" cy="1497289"/>
          </a:xfrm>
          <a:prstGeom prst="rect">
            <a:avLst/>
          </a:prstGeom>
          <a:solidFill>
            <a:schemeClr val="bg1"/>
          </a:solidFill>
          <a:ln w="19050">
            <a:solidFill>
              <a:schemeClr val="tx1"/>
            </a:solidFill>
          </a:ln>
        </p:spPr>
        <p:txBody>
          <a:bodyPr wrap="square" rtlCol="0">
            <a:spAutoFit/>
          </a:bodyPr>
          <a:lstStyle/>
          <a:p>
            <a:pPr algn="ctr"/>
            <a:r>
              <a:rPr lang="en-US" dirty="0"/>
              <a:t>Process 1 Address Space</a:t>
            </a:r>
          </a:p>
          <a:p>
            <a:endParaRPr lang="en-US" dirty="0"/>
          </a:p>
          <a:p>
            <a:endParaRPr lang="en-US" dirty="0"/>
          </a:p>
          <a:p>
            <a:endParaRPr lang="en-US" dirty="0"/>
          </a:p>
          <a:p>
            <a:endParaRPr lang="en-US" dirty="0"/>
          </a:p>
        </p:txBody>
      </p:sp>
      <p:sp>
        <p:nvSpPr>
          <p:cNvPr id="14" name="TextBox 13">
            <a:extLst>
              <a:ext uri="{FF2B5EF4-FFF2-40B4-BE49-F238E27FC236}">
                <a16:creationId xmlns:a16="http://schemas.microsoft.com/office/drawing/2014/main" id="{2B0CB38D-3058-494C-903C-52AFF68720CB}"/>
              </a:ext>
            </a:extLst>
          </p:cNvPr>
          <p:cNvSpPr txBox="1"/>
          <p:nvPr/>
        </p:nvSpPr>
        <p:spPr>
          <a:xfrm>
            <a:off x="4723507" y="1736129"/>
            <a:ext cx="2739298" cy="1497289"/>
          </a:xfrm>
          <a:prstGeom prst="rect">
            <a:avLst/>
          </a:prstGeom>
          <a:solidFill>
            <a:schemeClr val="bg1"/>
          </a:solidFill>
          <a:ln w="19050">
            <a:solidFill>
              <a:schemeClr val="tx1"/>
            </a:solidFill>
          </a:ln>
        </p:spPr>
        <p:txBody>
          <a:bodyPr wrap="square" rtlCol="0">
            <a:spAutoFit/>
          </a:bodyPr>
          <a:lstStyle/>
          <a:p>
            <a:pPr algn="ctr"/>
            <a:r>
              <a:rPr lang="en-US" dirty="0"/>
              <a:t>Process 1 Address Space</a:t>
            </a:r>
          </a:p>
          <a:p>
            <a:endParaRPr lang="en-US" dirty="0"/>
          </a:p>
          <a:p>
            <a:pPr algn="ctr"/>
            <a:endParaRPr lang="en-US" dirty="0"/>
          </a:p>
          <a:p>
            <a:pPr algn="ctr"/>
            <a:endParaRPr lang="en-US" dirty="0"/>
          </a:p>
          <a:p>
            <a:pPr algn="ctr"/>
            <a:endParaRPr lang="en-US" dirty="0"/>
          </a:p>
        </p:txBody>
      </p:sp>
      <p:sp>
        <p:nvSpPr>
          <p:cNvPr id="15" name="TextBox 14">
            <a:extLst>
              <a:ext uri="{FF2B5EF4-FFF2-40B4-BE49-F238E27FC236}">
                <a16:creationId xmlns:a16="http://schemas.microsoft.com/office/drawing/2014/main" id="{DB10465C-460F-EF44-9F82-8B15A1E6103B}"/>
              </a:ext>
            </a:extLst>
          </p:cNvPr>
          <p:cNvSpPr txBox="1"/>
          <p:nvPr/>
        </p:nvSpPr>
        <p:spPr>
          <a:xfrm>
            <a:off x="833991" y="4137323"/>
            <a:ext cx="2739298" cy="1200329"/>
          </a:xfrm>
          <a:prstGeom prst="rect">
            <a:avLst/>
          </a:prstGeom>
          <a:solidFill>
            <a:schemeClr val="bg1"/>
          </a:solidFill>
          <a:ln w="19050">
            <a:solidFill>
              <a:schemeClr val="tx1"/>
            </a:solidFill>
          </a:ln>
        </p:spPr>
        <p:txBody>
          <a:bodyPr wrap="square" rtlCol="0">
            <a:spAutoFit/>
          </a:bodyPr>
          <a:lstStyle/>
          <a:p>
            <a:pPr algn="ctr"/>
            <a:r>
              <a:rPr lang="en-US" dirty="0"/>
              <a:t>Process 3 Address Space</a:t>
            </a:r>
          </a:p>
          <a:p>
            <a:pPr algn="ctr"/>
            <a:endParaRPr lang="en-US" dirty="0"/>
          </a:p>
          <a:p>
            <a:pPr algn="ctr"/>
            <a:endParaRPr lang="en-US" dirty="0"/>
          </a:p>
          <a:p>
            <a:pPr algn="ctr"/>
            <a:endParaRPr lang="en-US" dirty="0"/>
          </a:p>
        </p:txBody>
      </p:sp>
      <p:sp>
        <p:nvSpPr>
          <p:cNvPr id="16" name="TextBox 15">
            <a:extLst>
              <a:ext uri="{FF2B5EF4-FFF2-40B4-BE49-F238E27FC236}">
                <a16:creationId xmlns:a16="http://schemas.microsoft.com/office/drawing/2014/main" id="{BB033C06-9D0E-6042-8DA7-D54B2AA7D6FE}"/>
              </a:ext>
            </a:extLst>
          </p:cNvPr>
          <p:cNvSpPr txBox="1"/>
          <p:nvPr/>
        </p:nvSpPr>
        <p:spPr>
          <a:xfrm>
            <a:off x="833991" y="3233418"/>
            <a:ext cx="2739298" cy="923330"/>
          </a:xfrm>
          <a:prstGeom prst="rect">
            <a:avLst/>
          </a:prstGeom>
          <a:solidFill>
            <a:schemeClr val="bg1"/>
          </a:solidFill>
          <a:ln w="19050">
            <a:solidFill>
              <a:schemeClr val="tx1"/>
            </a:solidFill>
          </a:ln>
        </p:spPr>
        <p:txBody>
          <a:bodyPr wrap="square" rtlCol="0">
            <a:spAutoFit/>
          </a:bodyPr>
          <a:lstStyle/>
          <a:p>
            <a:pPr algn="ctr"/>
            <a:r>
              <a:rPr lang="en-US" dirty="0"/>
              <a:t>Process 2 Address Space</a:t>
            </a:r>
          </a:p>
          <a:p>
            <a:pPr algn="ctr"/>
            <a:endParaRPr lang="en-US" dirty="0"/>
          </a:p>
          <a:p>
            <a:pPr algn="ctr"/>
            <a:endParaRPr lang="en-US" dirty="0"/>
          </a:p>
        </p:txBody>
      </p:sp>
      <p:sp>
        <p:nvSpPr>
          <p:cNvPr id="18" name="TextBox 17">
            <a:extLst>
              <a:ext uri="{FF2B5EF4-FFF2-40B4-BE49-F238E27FC236}">
                <a16:creationId xmlns:a16="http://schemas.microsoft.com/office/drawing/2014/main" id="{57139C9E-62D1-4A4D-B3E3-201F72123D3F}"/>
              </a:ext>
            </a:extLst>
          </p:cNvPr>
          <p:cNvSpPr txBox="1"/>
          <p:nvPr/>
        </p:nvSpPr>
        <p:spPr>
          <a:xfrm>
            <a:off x="4720924" y="3233418"/>
            <a:ext cx="2739298" cy="1200329"/>
          </a:xfrm>
          <a:prstGeom prst="rect">
            <a:avLst/>
          </a:prstGeom>
          <a:solidFill>
            <a:schemeClr val="bg1"/>
          </a:solidFill>
          <a:ln w="19050">
            <a:solidFill>
              <a:schemeClr val="tx1"/>
            </a:solidFill>
          </a:ln>
        </p:spPr>
        <p:txBody>
          <a:bodyPr wrap="square" rtlCol="0">
            <a:spAutoFit/>
          </a:bodyPr>
          <a:lstStyle/>
          <a:p>
            <a:pPr algn="ctr"/>
            <a:r>
              <a:rPr lang="en-US" dirty="0"/>
              <a:t>Process 3 Address Space</a:t>
            </a:r>
          </a:p>
          <a:p>
            <a:pPr algn="ctr"/>
            <a:endParaRPr lang="en-US" dirty="0"/>
          </a:p>
          <a:p>
            <a:pPr algn="ctr"/>
            <a:endParaRPr lang="en-US" dirty="0"/>
          </a:p>
          <a:p>
            <a:pPr algn="ctr"/>
            <a:endParaRPr lang="en-US" dirty="0"/>
          </a:p>
        </p:txBody>
      </p:sp>
      <p:sp>
        <p:nvSpPr>
          <p:cNvPr id="23" name="Rectangle 22">
            <a:extLst>
              <a:ext uri="{FF2B5EF4-FFF2-40B4-BE49-F238E27FC236}">
                <a16:creationId xmlns:a16="http://schemas.microsoft.com/office/drawing/2014/main" id="{F8BF2A3C-0094-1D4D-9CC6-36A9EBFDF859}"/>
              </a:ext>
            </a:extLst>
          </p:cNvPr>
          <p:cNvSpPr/>
          <p:nvPr/>
        </p:nvSpPr>
        <p:spPr>
          <a:xfrm>
            <a:off x="8694054" y="1736129"/>
            <a:ext cx="2749830" cy="4340946"/>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CE968968-D13E-4440-BB78-ABC7D7328FA9}"/>
              </a:ext>
            </a:extLst>
          </p:cNvPr>
          <p:cNvSpPr txBox="1"/>
          <p:nvPr/>
        </p:nvSpPr>
        <p:spPr>
          <a:xfrm>
            <a:off x="8681728" y="1742910"/>
            <a:ext cx="2739298" cy="1497289"/>
          </a:xfrm>
          <a:prstGeom prst="rect">
            <a:avLst/>
          </a:prstGeom>
          <a:solidFill>
            <a:schemeClr val="bg1"/>
          </a:solidFill>
          <a:ln w="19050">
            <a:solidFill>
              <a:schemeClr val="tx1"/>
            </a:solidFill>
          </a:ln>
        </p:spPr>
        <p:txBody>
          <a:bodyPr wrap="square" rtlCol="0">
            <a:spAutoFit/>
          </a:bodyPr>
          <a:lstStyle/>
          <a:p>
            <a:pPr algn="ctr"/>
            <a:r>
              <a:rPr lang="en-US" dirty="0"/>
              <a:t>Process 1 Address Space</a:t>
            </a:r>
          </a:p>
          <a:p>
            <a:endParaRPr lang="en-US" dirty="0"/>
          </a:p>
          <a:p>
            <a:pPr algn="ctr"/>
            <a:endParaRPr lang="en-US" dirty="0"/>
          </a:p>
          <a:p>
            <a:pPr algn="ctr"/>
            <a:endParaRPr lang="en-US" dirty="0"/>
          </a:p>
          <a:p>
            <a:pPr algn="ctr"/>
            <a:endParaRPr lang="en-US" dirty="0"/>
          </a:p>
        </p:txBody>
      </p:sp>
      <p:sp>
        <p:nvSpPr>
          <p:cNvPr id="25" name="TextBox 24">
            <a:extLst>
              <a:ext uri="{FF2B5EF4-FFF2-40B4-BE49-F238E27FC236}">
                <a16:creationId xmlns:a16="http://schemas.microsoft.com/office/drawing/2014/main" id="{540A6213-E1BA-534B-83AF-BBF2F4CB34AF}"/>
              </a:ext>
            </a:extLst>
          </p:cNvPr>
          <p:cNvSpPr txBox="1"/>
          <p:nvPr/>
        </p:nvSpPr>
        <p:spPr>
          <a:xfrm>
            <a:off x="8693893" y="3240199"/>
            <a:ext cx="2739298" cy="1200329"/>
          </a:xfrm>
          <a:prstGeom prst="rect">
            <a:avLst/>
          </a:prstGeom>
          <a:solidFill>
            <a:schemeClr val="bg1"/>
          </a:solidFill>
          <a:ln w="19050">
            <a:solidFill>
              <a:schemeClr val="tx1"/>
            </a:solidFill>
          </a:ln>
        </p:spPr>
        <p:txBody>
          <a:bodyPr wrap="square" rtlCol="0">
            <a:spAutoFit/>
          </a:bodyPr>
          <a:lstStyle/>
          <a:p>
            <a:pPr algn="ctr"/>
            <a:r>
              <a:rPr lang="en-US" dirty="0"/>
              <a:t>Process 3 Address Space</a:t>
            </a:r>
          </a:p>
          <a:p>
            <a:pPr algn="ctr"/>
            <a:endParaRPr lang="en-US" dirty="0"/>
          </a:p>
          <a:p>
            <a:pPr algn="ctr"/>
            <a:endParaRPr lang="en-US" dirty="0"/>
          </a:p>
          <a:p>
            <a:pPr algn="ctr"/>
            <a:endParaRPr lang="en-US" dirty="0"/>
          </a:p>
        </p:txBody>
      </p:sp>
      <p:sp>
        <p:nvSpPr>
          <p:cNvPr id="19" name="TextBox 18">
            <a:extLst>
              <a:ext uri="{FF2B5EF4-FFF2-40B4-BE49-F238E27FC236}">
                <a16:creationId xmlns:a16="http://schemas.microsoft.com/office/drawing/2014/main" id="{32A03B01-4463-CC4C-902D-829B9E684120}"/>
              </a:ext>
            </a:extLst>
          </p:cNvPr>
          <p:cNvSpPr txBox="1"/>
          <p:nvPr/>
        </p:nvSpPr>
        <p:spPr>
          <a:xfrm>
            <a:off x="8689838" y="4432561"/>
            <a:ext cx="2739298" cy="1497289"/>
          </a:xfrm>
          <a:prstGeom prst="rect">
            <a:avLst/>
          </a:prstGeom>
          <a:solidFill>
            <a:schemeClr val="bg1"/>
          </a:solidFill>
          <a:ln w="19050">
            <a:solidFill>
              <a:schemeClr val="tx1"/>
            </a:solidFill>
          </a:ln>
        </p:spPr>
        <p:txBody>
          <a:bodyPr wrap="square" rtlCol="0">
            <a:spAutoFit/>
          </a:bodyPr>
          <a:lstStyle/>
          <a:p>
            <a:pPr algn="ctr"/>
            <a:r>
              <a:rPr lang="en-US" dirty="0"/>
              <a:t>Process 4 Address Space</a:t>
            </a:r>
          </a:p>
          <a:p>
            <a:endParaRPr lang="en-US" dirty="0"/>
          </a:p>
          <a:p>
            <a:pPr algn="ctr"/>
            <a:endParaRPr lang="en-US" dirty="0"/>
          </a:p>
          <a:p>
            <a:pPr algn="ctr"/>
            <a:endParaRPr lang="en-US" dirty="0"/>
          </a:p>
          <a:p>
            <a:pPr algn="ctr"/>
            <a:endParaRPr lang="en-US" dirty="0"/>
          </a:p>
        </p:txBody>
      </p:sp>
    </p:spTree>
    <p:extLst>
      <p:ext uri="{BB962C8B-B14F-4D97-AF65-F5344CB8AC3E}">
        <p14:creationId xmlns:p14="http://schemas.microsoft.com/office/powerpoint/2010/main" val="124453022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8F41C-1CA1-8744-BDD5-DB8BD585F518}"/>
              </a:ext>
            </a:extLst>
          </p:cNvPr>
          <p:cNvSpPr>
            <a:spLocks noGrp="1"/>
          </p:cNvSpPr>
          <p:nvPr>
            <p:ph type="title"/>
          </p:nvPr>
        </p:nvSpPr>
        <p:spPr/>
        <p:txBody>
          <a:bodyPr/>
          <a:lstStyle/>
          <a:p>
            <a:r>
              <a:rPr lang="en-US" dirty="0"/>
              <a:t>Memory Protection</a:t>
            </a:r>
          </a:p>
        </p:txBody>
      </p:sp>
      <p:sp>
        <p:nvSpPr>
          <p:cNvPr id="3" name="Content Placeholder 2">
            <a:extLst>
              <a:ext uri="{FF2B5EF4-FFF2-40B4-BE49-F238E27FC236}">
                <a16:creationId xmlns:a16="http://schemas.microsoft.com/office/drawing/2014/main" id="{825F66BD-2E62-9A40-BDD8-D7EF2296C5CB}"/>
              </a:ext>
            </a:extLst>
          </p:cNvPr>
          <p:cNvSpPr>
            <a:spLocks noGrp="1"/>
          </p:cNvSpPr>
          <p:nvPr>
            <p:ph idx="1"/>
          </p:nvPr>
        </p:nvSpPr>
        <p:spPr/>
        <p:txBody>
          <a:bodyPr/>
          <a:lstStyle/>
          <a:p>
            <a:r>
              <a:rPr lang="en-US" i="1" dirty="0"/>
              <a:t>Memory Protection </a:t>
            </a:r>
            <a:r>
              <a:rPr lang="en-US" dirty="0"/>
              <a:t>prevents one process from reading or writing memory used by another process</a:t>
            </a:r>
          </a:p>
          <a:p>
            <a:r>
              <a:rPr lang="en-US" dirty="0"/>
              <a:t>In addition to a </a:t>
            </a:r>
            <a:r>
              <a:rPr lang="en-US" i="1" dirty="0"/>
              <a:t>base address</a:t>
            </a:r>
            <a:r>
              <a:rPr lang="en-US" dirty="0"/>
              <a:t>,  the MMU may support a </a:t>
            </a:r>
            <a:r>
              <a:rPr lang="en-US" i="1" dirty="0"/>
              <a:t>start address </a:t>
            </a:r>
            <a:r>
              <a:rPr lang="en-US" dirty="0"/>
              <a:t>and </a:t>
            </a:r>
            <a:r>
              <a:rPr lang="en-US" i="1" dirty="0"/>
              <a:t>end address.  </a:t>
            </a:r>
          </a:p>
          <a:p>
            <a:r>
              <a:rPr lang="en-US" dirty="0"/>
              <a:t>For each memory reference, the MMU adds the base address, and determines if the resulting physical address live within the bounds of the start and end</a:t>
            </a:r>
          </a:p>
          <a:p>
            <a:pPr lvl="1"/>
            <a:r>
              <a:rPr lang="en-US" dirty="0"/>
              <a:t>If not, an error interrupt is generated</a:t>
            </a:r>
          </a:p>
        </p:txBody>
      </p:sp>
      <p:sp>
        <p:nvSpPr>
          <p:cNvPr id="4" name="Date Placeholder 3">
            <a:extLst>
              <a:ext uri="{FF2B5EF4-FFF2-40B4-BE49-F238E27FC236}">
                <a16:creationId xmlns:a16="http://schemas.microsoft.com/office/drawing/2014/main" id="{BE50356C-A722-F840-9FBE-39524C28B2CE}"/>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72421B3F-1C69-6349-9929-0452FEBC720A}"/>
              </a:ext>
            </a:extLst>
          </p:cNvPr>
          <p:cNvSpPr>
            <a:spLocks noGrp="1"/>
          </p:cNvSpPr>
          <p:nvPr>
            <p:ph type="sldNum" sz="quarter" idx="12"/>
          </p:nvPr>
        </p:nvSpPr>
        <p:spPr/>
        <p:txBody>
          <a:bodyPr/>
          <a:lstStyle/>
          <a:p>
            <a:fld id="{FCFF2910-D1F1-314D-A8F2-476646A55ABA}" type="slidenum">
              <a:rPr lang="en-US" smtClean="0"/>
              <a:pPr/>
              <a:t>44</a:t>
            </a:fld>
            <a:endParaRPr lang="en-US" dirty="0"/>
          </a:p>
        </p:txBody>
      </p:sp>
    </p:spTree>
    <p:extLst>
      <p:ext uri="{BB962C8B-B14F-4D97-AF65-F5344CB8AC3E}">
        <p14:creationId xmlns:p14="http://schemas.microsoft.com/office/powerpoint/2010/main" val="35074278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547C3-C600-5E44-9BB5-7F970B61F5BA}"/>
              </a:ext>
            </a:extLst>
          </p:cNvPr>
          <p:cNvSpPr>
            <a:spLocks noGrp="1"/>
          </p:cNvSpPr>
          <p:nvPr>
            <p:ph type="title"/>
          </p:nvPr>
        </p:nvSpPr>
        <p:spPr>
          <a:xfrm>
            <a:off x="838200" y="1"/>
            <a:ext cx="10515600" cy="1238996"/>
          </a:xfrm>
        </p:spPr>
        <p:txBody>
          <a:bodyPr/>
          <a:lstStyle/>
          <a:p>
            <a:r>
              <a:rPr lang="en-US" dirty="0"/>
              <a:t>Getting Fancy – Modern MMUs</a:t>
            </a:r>
          </a:p>
        </p:txBody>
      </p:sp>
      <p:sp>
        <p:nvSpPr>
          <p:cNvPr id="4" name="Date Placeholder 3">
            <a:extLst>
              <a:ext uri="{FF2B5EF4-FFF2-40B4-BE49-F238E27FC236}">
                <a16:creationId xmlns:a16="http://schemas.microsoft.com/office/drawing/2014/main" id="{D95B4605-47F5-F84A-BA7C-EA130ABE040D}"/>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7C6B2AF9-2600-EA4A-A332-A6FEB89BD9CD}"/>
              </a:ext>
            </a:extLst>
          </p:cNvPr>
          <p:cNvSpPr>
            <a:spLocks noGrp="1"/>
          </p:cNvSpPr>
          <p:nvPr>
            <p:ph type="sldNum" sz="quarter" idx="12"/>
          </p:nvPr>
        </p:nvSpPr>
        <p:spPr/>
        <p:txBody>
          <a:bodyPr/>
          <a:lstStyle/>
          <a:p>
            <a:fld id="{FCFF2910-D1F1-314D-A8F2-476646A55ABA}" type="slidenum">
              <a:rPr lang="en-US" smtClean="0"/>
              <a:pPr/>
              <a:t>45</a:t>
            </a:fld>
            <a:endParaRPr lang="en-US" dirty="0"/>
          </a:p>
        </p:txBody>
      </p:sp>
      <p:sp>
        <p:nvSpPr>
          <p:cNvPr id="6" name="Rectangle 5">
            <a:extLst>
              <a:ext uri="{FF2B5EF4-FFF2-40B4-BE49-F238E27FC236}">
                <a16:creationId xmlns:a16="http://schemas.microsoft.com/office/drawing/2014/main" id="{4A524BF6-A3BA-CB4F-80DE-4552E19CEE38}"/>
              </a:ext>
            </a:extLst>
          </p:cNvPr>
          <p:cNvSpPr/>
          <p:nvPr/>
        </p:nvSpPr>
        <p:spPr>
          <a:xfrm>
            <a:off x="4721085" y="2103545"/>
            <a:ext cx="2749830" cy="4014758"/>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4A57728-BA24-7847-8547-477554E5EA5B}"/>
              </a:ext>
            </a:extLst>
          </p:cNvPr>
          <p:cNvSpPr txBox="1"/>
          <p:nvPr/>
        </p:nvSpPr>
        <p:spPr>
          <a:xfrm>
            <a:off x="4956980" y="1571556"/>
            <a:ext cx="2278039" cy="369332"/>
          </a:xfrm>
          <a:prstGeom prst="rect">
            <a:avLst/>
          </a:prstGeom>
          <a:noFill/>
        </p:spPr>
        <p:txBody>
          <a:bodyPr wrap="square" rtlCol="0">
            <a:spAutoFit/>
          </a:bodyPr>
          <a:lstStyle/>
          <a:p>
            <a:pPr algn="ctr"/>
            <a:r>
              <a:rPr lang="en-US" b="1" dirty="0"/>
              <a:t>Physical Memory</a:t>
            </a:r>
          </a:p>
        </p:txBody>
      </p:sp>
      <p:sp>
        <p:nvSpPr>
          <p:cNvPr id="8" name="Rectangle 7">
            <a:extLst>
              <a:ext uri="{FF2B5EF4-FFF2-40B4-BE49-F238E27FC236}">
                <a16:creationId xmlns:a16="http://schemas.microsoft.com/office/drawing/2014/main" id="{86803416-570F-8D42-A517-3484FFCB8617}"/>
              </a:ext>
            </a:extLst>
          </p:cNvPr>
          <p:cNvSpPr/>
          <p:nvPr/>
        </p:nvSpPr>
        <p:spPr>
          <a:xfrm>
            <a:off x="838200" y="2103545"/>
            <a:ext cx="2749830" cy="4014758"/>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14FF6B7-AB55-7442-B247-71155F8984DF}"/>
              </a:ext>
            </a:extLst>
          </p:cNvPr>
          <p:cNvSpPr/>
          <p:nvPr/>
        </p:nvSpPr>
        <p:spPr>
          <a:xfrm>
            <a:off x="8610600" y="2113275"/>
            <a:ext cx="2749830" cy="4005028"/>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3074FB9D-E46D-1D4D-8411-69F08CED55B4}"/>
              </a:ext>
            </a:extLst>
          </p:cNvPr>
          <p:cNvSpPr txBox="1"/>
          <p:nvPr/>
        </p:nvSpPr>
        <p:spPr>
          <a:xfrm>
            <a:off x="838199" y="1571556"/>
            <a:ext cx="2736945" cy="369332"/>
          </a:xfrm>
          <a:prstGeom prst="rect">
            <a:avLst/>
          </a:prstGeom>
          <a:noFill/>
        </p:spPr>
        <p:txBody>
          <a:bodyPr wrap="square" rtlCol="0">
            <a:spAutoFit/>
          </a:bodyPr>
          <a:lstStyle/>
          <a:p>
            <a:pPr algn="ctr"/>
            <a:r>
              <a:rPr lang="en-US" b="1" dirty="0"/>
              <a:t>Process 1 Address Space</a:t>
            </a:r>
          </a:p>
        </p:txBody>
      </p:sp>
      <p:sp>
        <p:nvSpPr>
          <p:cNvPr id="11" name="TextBox 10">
            <a:extLst>
              <a:ext uri="{FF2B5EF4-FFF2-40B4-BE49-F238E27FC236}">
                <a16:creationId xmlns:a16="http://schemas.microsoft.com/office/drawing/2014/main" id="{58932889-27A0-F040-A763-869456B47AFF}"/>
              </a:ext>
            </a:extLst>
          </p:cNvPr>
          <p:cNvSpPr txBox="1"/>
          <p:nvPr/>
        </p:nvSpPr>
        <p:spPr>
          <a:xfrm>
            <a:off x="-3280582" y="1197359"/>
            <a:ext cx="2736945" cy="369332"/>
          </a:xfrm>
          <a:prstGeom prst="rect">
            <a:avLst/>
          </a:prstGeom>
          <a:noFill/>
        </p:spPr>
        <p:txBody>
          <a:bodyPr wrap="square" rtlCol="0">
            <a:spAutoFit/>
          </a:bodyPr>
          <a:lstStyle/>
          <a:p>
            <a:pPr algn="ctr"/>
            <a:r>
              <a:rPr lang="en-US" b="1" dirty="0"/>
              <a:t>Process 1 Address Space</a:t>
            </a:r>
          </a:p>
        </p:txBody>
      </p:sp>
      <p:sp>
        <p:nvSpPr>
          <p:cNvPr id="12" name="TextBox 11">
            <a:extLst>
              <a:ext uri="{FF2B5EF4-FFF2-40B4-BE49-F238E27FC236}">
                <a16:creationId xmlns:a16="http://schemas.microsoft.com/office/drawing/2014/main" id="{1FFA8752-9E46-CE4F-9881-9E184C7216FC}"/>
              </a:ext>
            </a:extLst>
          </p:cNvPr>
          <p:cNvSpPr txBox="1"/>
          <p:nvPr/>
        </p:nvSpPr>
        <p:spPr>
          <a:xfrm>
            <a:off x="8610600" y="1566691"/>
            <a:ext cx="2736945" cy="369332"/>
          </a:xfrm>
          <a:prstGeom prst="rect">
            <a:avLst/>
          </a:prstGeom>
          <a:noFill/>
        </p:spPr>
        <p:txBody>
          <a:bodyPr wrap="square" rtlCol="0">
            <a:spAutoFit/>
          </a:bodyPr>
          <a:lstStyle/>
          <a:p>
            <a:pPr algn="ctr"/>
            <a:r>
              <a:rPr lang="en-US" b="1" dirty="0"/>
              <a:t>Process 2 Address Space</a:t>
            </a:r>
          </a:p>
        </p:txBody>
      </p:sp>
      <p:sp>
        <p:nvSpPr>
          <p:cNvPr id="13" name="TextBox 12">
            <a:extLst>
              <a:ext uri="{FF2B5EF4-FFF2-40B4-BE49-F238E27FC236}">
                <a16:creationId xmlns:a16="http://schemas.microsoft.com/office/drawing/2014/main" id="{C4E91DAC-4AC4-5040-BC1E-57D3ED33685C}"/>
              </a:ext>
            </a:extLst>
          </p:cNvPr>
          <p:cNvSpPr txBox="1"/>
          <p:nvPr/>
        </p:nvSpPr>
        <p:spPr>
          <a:xfrm>
            <a:off x="835847" y="2125074"/>
            <a:ext cx="2739298" cy="1497289"/>
          </a:xfrm>
          <a:prstGeom prst="rect">
            <a:avLst/>
          </a:prstGeom>
          <a:solidFill>
            <a:schemeClr val="bg1"/>
          </a:solidFill>
          <a:ln w="19050">
            <a:solidFill>
              <a:schemeClr val="tx1"/>
            </a:solidFill>
          </a:ln>
        </p:spPr>
        <p:txBody>
          <a:bodyPr wrap="square" rtlCol="0">
            <a:spAutoFit/>
          </a:bodyPr>
          <a:lstStyle/>
          <a:p>
            <a:pPr algn="ctr"/>
            <a:r>
              <a:rPr lang="en-US" dirty="0"/>
              <a:t>Program 1 Executable Code</a:t>
            </a:r>
          </a:p>
          <a:p>
            <a:endParaRPr lang="en-US" dirty="0"/>
          </a:p>
          <a:p>
            <a:endParaRPr lang="en-US" dirty="0"/>
          </a:p>
          <a:p>
            <a:endParaRPr lang="en-US" dirty="0"/>
          </a:p>
          <a:p>
            <a:endParaRPr lang="en-US" dirty="0"/>
          </a:p>
        </p:txBody>
      </p:sp>
      <p:sp>
        <p:nvSpPr>
          <p:cNvPr id="14" name="TextBox 13">
            <a:extLst>
              <a:ext uri="{FF2B5EF4-FFF2-40B4-BE49-F238E27FC236}">
                <a16:creationId xmlns:a16="http://schemas.microsoft.com/office/drawing/2014/main" id="{2B0CB38D-3058-494C-903C-52AFF68720CB}"/>
              </a:ext>
            </a:extLst>
          </p:cNvPr>
          <p:cNvSpPr txBox="1"/>
          <p:nvPr/>
        </p:nvSpPr>
        <p:spPr>
          <a:xfrm>
            <a:off x="4723507" y="2125074"/>
            <a:ext cx="2739298" cy="1497289"/>
          </a:xfrm>
          <a:prstGeom prst="rect">
            <a:avLst/>
          </a:prstGeom>
          <a:solidFill>
            <a:schemeClr val="bg1"/>
          </a:solidFill>
          <a:ln w="19050">
            <a:solidFill>
              <a:schemeClr val="tx1"/>
            </a:solidFill>
          </a:ln>
        </p:spPr>
        <p:txBody>
          <a:bodyPr wrap="square" rtlCol="0">
            <a:spAutoFit/>
          </a:bodyPr>
          <a:lstStyle/>
          <a:p>
            <a:pPr algn="ctr"/>
            <a:r>
              <a:rPr lang="en-US" dirty="0"/>
              <a:t>Program 1 Executable Code</a:t>
            </a:r>
          </a:p>
          <a:p>
            <a:pPr algn="ctr"/>
            <a:endParaRPr lang="en-US" dirty="0"/>
          </a:p>
          <a:p>
            <a:pPr algn="ctr"/>
            <a:endParaRPr lang="en-US" dirty="0"/>
          </a:p>
          <a:p>
            <a:pPr algn="ctr"/>
            <a:endParaRPr lang="en-US" dirty="0"/>
          </a:p>
          <a:p>
            <a:pPr algn="ctr"/>
            <a:endParaRPr lang="en-US" dirty="0"/>
          </a:p>
        </p:txBody>
      </p:sp>
      <p:sp>
        <p:nvSpPr>
          <p:cNvPr id="15" name="TextBox 14">
            <a:extLst>
              <a:ext uri="{FF2B5EF4-FFF2-40B4-BE49-F238E27FC236}">
                <a16:creationId xmlns:a16="http://schemas.microsoft.com/office/drawing/2014/main" id="{DB10465C-460F-EF44-9F82-8B15A1E6103B}"/>
              </a:ext>
            </a:extLst>
          </p:cNvPr>
          <p:cNvSpPr txBox="1"/>
          <p:nvPr/>
        </p:nvSpPr>
        <p:spPr>
          <a:xfrm>
            <a:off x="8621132" y="2125074"/>
            <a:ext cx="2739298" cy="923330"/>
          </a:xfrm>
          <a:prstGeom prst="rect">
            <a:avLst/>
          </a:prstGeom>
          <a:solidFill>
            <a:schemeClr val="bg1"/>
          </a:solidFill>
          <a:ln w="19050">
            <a:solidFill>
              <a:schemeClr val="tx1"/>
            </a:solidFill>
          </a:ln>
        </p:spPr>
        <p:txBody>
          <a:bodyPr wrap="square" rtlCol="0">
            <a:spAutoFit/>
          </a:bodyPr>
          <a:lstStyle/>
          <a:p>
            <a:pPr algn="ctr"/>
            <a:r>
              <a:rPr lang="en-US" dirty="0"/>
              <a:t>Program 2 Executable Code</a:t>
            </a:r>
          </a:p>
          <a:p>
            <a:pPr algn="ctr"/>
            <a:endParaRPr lang="en-US" dirty="0"/>
          </a:p>
          <a:p>
            <a:pPr algn="ctr"/>
            <a:endParaRPr lang="en-US" dirty="0"/>
          </a:p>
        </p:txBody>
      </p:sp>
      <p:sp>
        <p:nvSpPr>
          <p:cNvPr id="16" name="TextBox 15">
            <a:extLst>
              <a:ext uri="{FF2B5EF4-FFF2-40B4-BE49-F238E27FC236}">
                <a16:creationId xmlns:a16="http://schemas.microsoft.com/office/drawing/2014/main" id="{BB033C06-9D0E-6042-8DA7-D54B2AA7D6FE}"/>
              </a:ext>
            </a:extLst>
          </p:cNvPr>
          <p:cNvSpPr txBox="1"/>
          <p:nvPr/>
        </p:nvSpPr>
        <p:spPr>
          <a:xfrm>
            <a:off x="4723507" y="3622363"/>
            <a:ext cx="2739298" cy="923330"/>
          </a:xfrm>
          <a:prstGeom prst="rect">
            <a:avLst/>
          </a:prstGeom>
          <a:solidFill>
            <a:schemeClr val="bg1"/>
          </a:solidFill>
          <a:ln w="19050">
            <a:solidFill>
              <a:schemeClr val="tx1"/>
            </a:solidFill>
          </a:ln>
        </p:spPr>
        <p:txBody>
          <a:bodyPr wrap="square" rtlCol="0">
            <a:spAutoFit/>
          </a:bodyPr>
          <a:lstStyle/>
          <a:p>
            <a:pPr algn="ctr"/>
            <a:r>
              <a:rPr lang="en-US" dirty="0"/>
              <a:t>Program 2 Executable Code</a:t>
            </a:r>
          </a:p>
          <a:p>
            <a:pPr algn="ctr"/>
            <a:endParaRPr lang="en-US" dirty="0"/>
          </a:p>
          <a:p>
            <a:pPr algn="ctr"/>
            <a:endParaRPr lang="en-US" dirty="0"/>
          </a:p>
        </p:txBody>
      </p:sp>
      <p:sp>
        <p:nvSpPr>
          <p:cNvPr id="17" name="TextBox 16">
            <a:extLst>
              <a:ext uri="{FF2B5EF4-FFF2-40B4-BE49-F238E27FC236}">
                <a16:creationId xmlns:a16="http://schemas.microsoft.com/office/drawing/2014/main" id="{D9BD779D-4FA4-7E4C-BE07-F56A97D04B5A}"/>
              </a:ext>
            </a:extLst>
          </p:cNvPr>
          <p:cNvSpPr txBox="1"/>
          <p:nvPr/>
        </p:nvSpPr>
        <p:spPr>
          <a:xfrm>
            <a:off x="4717969" y="4548642"/>
            <a:ext cx="2739298" cy="923330"/>
          </a:xfrm>
          <a:prstGeom prst="rect">
            <a:avLst/>
          </a:prstGeom>
          <a:solidFill>
            <a:schemeClr val="accent2">
              <a:lumMod val="20000"/>
              <a:lumOff val="80000"/>
            </a:schemeClr>
          </a:solidFill>
          <a:ln w="19050">
            <a:solidFill>
              <a:schemeClr val="tx1"/>
            </a:solidFill>
          </a:ln>
        </p:spPr>
        <p:txBody>
          <a:bodyPr wrap="square" rtlCol="0">
            <a:spAutoFit/>
          </a:bodyPr>
          <a:lstStyle/>
          <a:p>
            <a:pPr algn="ctr"/>
            <a:r>
              <a:rPr lang="en-US" dirty="0"/>
              <a:t>Shared Dynamic Library</a:t>
            </a:r>
          </a:p>
          <a:p>
            <a:pPr algn="ctr"/>
            <a:r>
              <a:rPr lang="en-US" dirty="0"/>
              <a:t>(code)</a:t>
            </a:r>
          </a:p>
          <a:p>
            <a:pPr algn="ctr"/>
            <a:endParaRPr lang="en-US" dirty="0"/>
          </a:p>
        </p:txBody>
      </p:sp>
      <p:sp>
        <p:nvSpPr>
          <p:cNvPr id="18" name="TextBox 17">
            <a:extLst>
              <a:ext uri="{FF2B5EF4-FFF2-40B4-BE49-F238E27FC236}">
                <a16:creationId xmlns:a16="http://schemas.microsoft.com/office/drawing/2014/main" id="{30519805-9A1E-374F-9146-C245118A35E4}"/>
              </a:ext>
            </a:extLst>
          </p:cNvPr>
          <p:cNvSpPr txBox="1"/>
          <p:nvPr/>
        </p:nvSpPr>
        <p:spPr>
          <a:xfrm>
            <a:off x="828641" y="3622362"/>
            <a:ext cx="2746503" cy="923330"/>
          </a:xfrm>
          <a:prstGeom prst="rect">
            <a:avLst/>
          </a:prstGeom>
          <a:solidFill>
            <a:schemeClr val="accent2">
              <a:lumMod val="20000"/>
              <a:lumOff val="80000"/>
            </a:schemeClr>
          </a:solidFill>
          <a:ln w="19050">
            <a:solidFill>
              <a:schemeClr val="tx1"/>
            </a:solidFill>
          </a:ln>
        </p:spPr>
        <p:txBody>
          <a:bodyPr wrap="square" rtlCol="0">
            <a:spAutoFit/>
          </a:bodyPr>
          <a:lstStyle/>
          <a:p>
            <a:pPr algn="ctr"/>
            <a:r>
              <a:rPr lang="en-US" dirty="0"/>
              <a:t>Shared Dynamic Library</a:t>
            </a:r>
          </a:p>
          <a:p>
            <a:pPr algn="ctr"/>
            <a:r>
              <a:rPr lang="en-US" dirty="0"/>
              <a:t>(code)</a:t>
            </a:r>
          </a:p>
          <a:p>
            <a:endParaRPr lang="en-US" dirty="0"/>
          </a:p>
        </p:txBody>
      </p:sp>
      <p:sp>
        <p:nvSpPr>
          <p:cNvPr id="20" name="TextBox 19">
            <a:extLst>
              <a:ext uri="{FF2B5EF4-FFF2-40B4-BE49-F238E27FC236}">
                <a16:creationId xmlns:a16="http://schemas.microsoft.com/office/drawing/2014/main" id="{4B3DBD17-BC0A-1248-96ED-36C18B790A03}"/>
              </a:ext>
            </a:extLst>
          </p:cNvPr>
          <p:cNvSpPr txBox="1"/>
          <p:nvPr/>
        </p:nvSpPr>
        <p:spPr>
          <a:xfrm>
            <a:off x="8631664" y="3048404"/>
            <a:ext cx="2739298" cy="923330"/>
          </a:xfrm>
          <a:prstGeom prst="rect">
            <a:avLst/>
          </a:prstGeom>
          <a:solidFill>
            <a:schemeClr val="accent2">
              <a:lumMod val="20000"/>
              <a:lumOff val="80000"/>
            </a:schemeClr>
          </a:solidFill>
          <a:ln w="19050">
            <a:solidFill>
              <a:schemeClr val="tx1"/>
            </a:solidFill>
          </a:ln>
        </p:spPr>
        <p:txBody>
          <a:bodyPr wrap="square" rtlCol="0">
            <a:spAutoFit/>
          </a:bodyPr>
          <a:lstStyle/>
          <a:p>
            <a:pPr algn="ctr"/>
            <a:r>
              <a:rPr lang="en-US" dirty="0"/>
              <a:t>Shared Dynamic Library</a:t>
            </a:r>
          </a:p>
          <a:p>
            <a:pPr algn="ctr"/>
            <a:r>
              <a:rPr lang="en-US" dirty="0"/>
              <a:t>(code)</a:t>
            </a:r>
          </a:p>
          <a:p>
            <a:pPr algn="ctr"/>
            <a:endParaRPr lang="en-US" dirty="0"/>
          </a:p>
        </p:txBody>
      </p:sp>
      <p:cxnSp>
        <p:nvCxnSpPr>
          <p:cNvPr id="23" name="Straight Arrow Connector 22">
            <a:extLst>
              <a:ext uri="{FF2B5EF4-FFF2-40B4-BE49-F238E27FC236}">
                <a16:creationId xmlns:a16="http://schemas.microsoft.com/office/drawing/2014/main" id="{D7BE4470-D761-E949-A8EC-2928C6C7B5EA}"/>
              </a:ext>
            </a:extLst>
          </p:cNvPr>
          <p:cNvCxnSpPr/>
          <p:nvPr/>
        </p:nvCxnSpPr>
        <p:spPr>
          <a:xfrm>
            <a:off x="3597589" y="2844442"/>
            <a:ext cx="1110610" cy="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77029015-9A7E-754D-ACE7-73CFDADB4DE8}"/>
              </a:ext>
            </a:extLst>
          </p:cNvPr>
          <p:cNvCxnSpPr>
            <a:cxnSpLocks/>
            <a:endCxn id="17" idx="1"/>
          </p:cNvCxnSpPr>
          <p:nvPr/>
        </p:nvCxnSpPr>
        <p:spPr>
          <a:xfrm>
            <a:off x="3607359" y="3924913"/>
            <a:ext cx="1110610" cy="1085394"/>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6AD779F8-93E1-A943-B4E0-483090B00F6F}"/>
              </a:ext>
            </a:extLst>
          </p:cNvPr>
          <p:cNvCxnSpPr>
            <a:cxnSpLocks/>
            <a:stCxn id="20" idx="1"/>
            <a:endCxn id="17" idx="3"/>
          </p:cNvCxnSpPr>
          <p:nvPr/>
        </p:nvCxnSpPr>
        <p:spPr>
          <a:xfrm flipH="1">
            <a:off x="7457267" y="3510069"/>
            <a:ext cx="1174397" cy="1500238"/>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E3A257B6-2D04-684F-8D47-939C3EA00515}"/>
              </a:ext>
            </a:extLst>
          </p:cNvPr>
          <p:cNvCxnSpPr>
            <a:cxnSpLocks/>
            <a:endCxn id="16" idx="3"/>
          </p:cNvCxnSpPr>
          <p:nvPr/>
        </p:nvCxnSpPr>
        <p:spPr>
          <a:xfrm flipH="1">
            <a:off x="7462805" y="2746954"/>
            <a:ext cx="1134910" cy="1337074"/>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2DFD4DA2-C45F-4A4C-9BAB-D66D38299032}"/>
              </a:ext>
            </a:extLst>
          </p:cNvPr>
          <p:cNvSpPr txBox="1"/>
          <p:nvPr/>
        </p:nvSpPr>
        <p:spPr>
          <a:xfrm>
            <a:off x="836549" y="4470428"/>
            <a:ext cx="2746503" cy="369332"/>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lang="en-US" dirty="0"/>
              <a:t>(Process 1 Data)</a:t>
            </a:r>
          </a:p>
        </p:txBody>
      </p:sp>
      <p:sp>
        <p:nvSpPr>
          <p:cNvPr id="27" name="TextBox 26">
            <a:extLst>
              <a:ext uri="{FF2B5EF4-FFF2-40B4-BE49-F238E27FC236}">
                <a16:creationId xmlns:a16="http://schemas.microsoft.com/office/drawing/2014/main" id="{2A24A784-42A3-E141-A6F0-78529F9E9039}"/>
              </a:ext>
            </a:extLst>
          </p:cNvPr>
          <p:cNvSpPr txBox="1"/>
          <p:nvPr/>
        </p:nvSpPr>
        <p:spPr>
          <a:xfrm>
            <a:off x="4719904" y="5379639"/>
            <a:ext cx="2746503" cy="369332"/>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lang="en-US" dirty="0"/>
              <a:t>(Process 1 Data)</a:t>
            </a:r>
          </a:p>
        </p:txBody>
      </p:sp>
      <p:sp>
        <p:nvSpPr>
          <p:cNvPr id="28" name="TextBox 27">
            <a:extLst>
              <a:ext uri="{FF2B5EF4-FFF2-40B4-BE49-F238E27FC236}">
                <a16:creationId xmlns:a16="http://schemas.microsoft.com/office/drawing/2014/main" id="{36C922C6-399A-3D4B-A926-ACB243C85F37}"/>
              </a:ext>
            </a:extLst>
          </p:cNvPr>
          <p:cNvSpPr txBox="1"/>
          <p:nvPr/>
        </p:nvSpPr>
        <p:spPr>
          <a:xfrm>
            <a:off x="8631664" y="3879401"/>
            <a:ext cx="2705349" cy="369332"/>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lang="en-US" dirty="0"/>
              <a:t>(Process 2 Data)</a:t>
            </a:r>
          </a:p>
        </p:txBody>
      </p:sp>
      <p:sp>
        <p:nvSpPr>
          <p:cNvPr id="30" name="TextBox 29">
            <a:extLst>
              <a:ext uri="{FF2B5EF4-FFF2-40B4-BE49-F238E27FC236}">
                <a16:creationId xmlns:a16="http://schemas.microsoft.com/office/drawing/2014/main" id="{23444606-5A46-BD49-80E7-56345F6332E5}"/>
              </a:ext>
            </a:extLst>
          </p:cNvPr>
          <p:cNvSpPr txBox="1"/>
          <p:nvPr/>
        </p:nvSpPr>
        <p:spPr>
          <a:xfrm>
            <a:off x="4727715" y="5748971"/>
            <a:ext cx="2729552" cy="369332"/>
          </a:xfrm>
          <a:prstGeom prst="rect">
            <a:avLst/>
          </a:prstGeom>
          <a:solidFill>
            <a:schemeClr val="accent2">
              <a:lumMod val="40000"/>
              <a:lumOff val="60000"/>
            </a:schemeClr>
          </a:solidFill>
          <a:ln w="19050">
            <a:solidFill>
              <a:schemeClr val="tx1"/>
            </a:solidFill>
          </a:ln>
        </p:spPr>
        <p:txBody>
          <a:bodyPr wrap="square" rtlCol="0">
            <a:spAutoFit/>
          </a:bodyPr>
          <a:lstStyle/>
          <a:p>
            <a:pPr algn="ctr"/>
            <a:r>
              <a:rPr lang="en-US" dirty="0"/>
              <a:t>(Process 2 Data)</a:t>
            </a:r>
          </a:p>
        </p:txBody>
      </p:sp>
      <p:cxnSp>
        <p:nvCxnSpPr>
          <p:cNvPr id="31" name="Straight Arrow Connector 30">
            <a:extLst>
              <a:ext uri="{FF2B5EF4-FFF2-40B4-BE49-F238E27FC236}">
                <a16:creationId xmlns:a16="http://schemas.microsoft.com/office/drawing/2014/main" id="{4456DA3D-8499-7B40-885A-7EFAF88CD7DB}"/>
              </a:ext>
            </a:extLst>
          </p:cNvPr>
          <p:cNvCxnSpPr>
            <a:cxnSpLocks/>
            <a:endCxn id="27" idx="1"/>
          </p:cNvCxnSpPr>
          <p:nvPr/>
        </p:nvCxnSpPr>
        <p:spPr>
          <a:xfrm>
            <a:off x="3610662" y="4677593"/>
            <a:ext cx="1109242" cy="886712"/>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9F877B57-31A9-114B-A6E3-41315FF7B50E}"/>
              </a:ext>
            </a:extLst>
          </p:cNvPr>
          <p:cNvCxnSpPr>
            <a:cxnSpLocks/>
          </p:cNvCxnSpPr>
          <p:nvPr/>
        </p:nvCxnSpPr>
        <p:spPr>
          <a:xfrm flipH="1">
            <a:off x="7502511" y="4075691"/>
            <a:ext cx="1108090" cy="1857946"/>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52D7EEAE-F57E-FA46-9B81-0C39F3F5FD5E}"/>
              </a:ext>
            </a:extLst>
          </p:cNvPr>
          <p:cNvSpPr txBox="1"/>
          <p:nvPr/>
        </p:nvSpPr>
        <p:spPr>
          <a:xfrm>
            <a:off x="828641" y="958687"/>
            <a:ext cx="9470413" cy="523220"/>
          </a:xfrm>
          <a:prstGeom prst="rect">
            <a:avLst/>
          </a:prstGeom>
          <a:noFill/>
        </p:spPr>
        <p:txBody>
          <a:bodyPr wrap="none" rtlCol="0">
            <a:spAutoFit/>
          </a:bodyPr>
          <a:lstStyle/>
          <a:p>
            <a:pPr marL="457200" indent="-457200">
              <a:buFont typeface="Arial" panose="020B0604020202020204" pitchFamily="34" charset="0"/>
              <a:buChar char="•"/>
            </a:pPr>
            <a:r>
              <a:rPr lang="en-US" sz="2800" dirty="0"/>
              <a:t>Separate base addresses for code, data, and shared memory</a:t>
            </a:r>
          </a:p>
        </p:txBody>
      </p:sp>
    </p:spTree>
    <p:extLst>
      <p:ext uri="{BB962C8B-B14F-4D97-AF65-F5344CB8AC3E}">
        <p14:creationId xmlns:p14="http://schemas.microsoft.com/office/powerpoint/2010/main" val="35676328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BD67C-40DB-D149-8ACF-5DCAB9330629}"/>
              </a:ext>
            </a:extLst>
          </p:cNvPr>
          <p:cNvSpPr>
            <a:spLocks noGrp="1"/>
          </p:cNvSpPr>
          <p:nvPr>
            <p:ph type="title"/>
          </p:nvPr>
        </p:nvSpPr>
        <p:spPr/>
        <p:txBody>
          <a:bodyPr/>
          <a:lstStyle/>
          <a:p>
            <a:r>
              <a:rPr lang="en-US" dirty="0"/>
              <a:t>Virtual Memory</a:t>
            </a:r>
          </a:p>
        </p:txBody>
      </p:sp>
      <p:sp>
        <p:nvSpPr>
          <p:cNvPr id="3" name="Content Placeholder 2">
            <a:extLst>
              <a:ext uri="{FF2B5EF4-FFF2-40B4-BE49-F238E27FC236}">
                <a16:creationId xmlns:a16="http://schemas.microsoft.com/office/drawing/2014/main" id="{F6FEBEB1-1273-C641-8C96-6370ED013151}"/>
              </a:ext>
            </a:extLst>
          </p:cNvPr>
          <p:cNvSpPr>
            <a:spLocks noGrp="1"/>
          </p:cNvSpPr>
          <p:nvPr>
            <p:ph idx="1"/>
          </p:nvPr>
        </p:nvSpPr>
        <p:spPr/>
        <p:txBody>
          <a:bodyPr/>
          <a:lstStyle/>
          <a:p>
            <a:r>
              <a:rPr lang="en-US" b="1" dirty="0"/>
              <a:t>Virtual Memory:  </a:t>
            </a:r>
            <a:r>
              <a:rPr lang="en-US" dirty="0"/>
              <a:t>a system of software and hardware that allows portions of a program’s memory to be temporarily cached on disk, to minimize the requirements for physical memory.</a:t>
            </a:r>
          </a:p>
          <a:p>
            <a:r>
              <a:rPr lang="en-US" dirty="0"/>
              <a:t>Allows the operating system to load and execute programs with memory requirements that total far more than the available physical memory.</a:t>
            </a:r>
          </a:p>
          <a:p>
            <a:r>
              <a:rPr lang="en-US" dirty="0"/>
              <a:t>Virtually memory systems divide the memory address space into </a:t>
            </a:r>
            <a:r>
              <a:rPr lang="en-US" i="1" dirty="0"/>
              <a:t>pages</a:t>
            </a:r>
            <a:r>
              <a:rPr lang="en-US" dirty="0"/>
              <a:t>, each of which is separately mapped by the MMU.</a:t>
            </a:r>
          </a:p>
          <a:p>
            <a:r>
              <a:rPr lang="en-US" dirty="0"/>
              <a:t>Not all pages reside in physical memory.  Pages that are not loaded in physical memory are cached on disk.</a:t>
            </a:r>
          </a:p>
          <a:p>
            <a:endParaRPr lang="en-US" dirty="0"/>
          </a:p>
        </p:txBody>
      </p:sp>
      <p:sp>
        <p:nvSpPr>
          <p:cNvPr id="4" name="Date Placeholder 3">
            <a:extLst>
              <a:ext uri="{FF2B5EF4-FFF2-40B4-BE49-F238E27FC236}">
                <a16:creationId xmlns:a16="http://schemas.microsoft.com/office/drawing/2014/main" id="{24E838BA-E9B1-0C47-BE7F-E5E524AB4FEE}"/>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F096AD8A-B38E-C54E-A2FA-E3894DEFE447}"/>
              </a:ext>
            </a:extLst>
          </p:cNvPr>
          <p:cNvSpPr>
            <a:spLocks noGrp="1"/>
          </p:cNvSpPr>
          <p:nvPr>
            <p:ph type="sldNum" sz="quarter" idx="12"/>
          </p:nvPr>
        </p:nvSpPr>
        <p:spPr/>
        <p:txBody>
          <a:bodyPr/>
          <a:lstStyle/>
          <a:p>
            <a:fld id="{FCFF2910-D1F1-314D-A8F2-476646A55ABA}" type="slidenum">
              <a:rPr lang="en-US" smtClean="0"/>
              <a:pPr/>
              <a:t>46</a:t>
            </a:fld>
            <a:endParaRPr lang="en-US" dirty="0"/>
          </a:p>
        </p:txBody>
      </p:sp>
    </p:spTree>
    <p:extLst>
      <p:ext uri="{BB962C8B-B14F-4D97-AF65-F5344CB8AC3E}">
        <p14:creationId xmlns:p14="http://schemas.microsoft.com/office/powerpoint/2010/main" val="291928405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547C3-C600-5E44-9BB5-7F970B61F5BA}"/>
              </a:ext>
            </a:extLst>
          </p:cNvPr>
          <p:cNvSpPr>
            <a:spLocks noGrp="1"/>
          </p:cNvSpPr>
          <p:nvPr>
            <p:ph type="title"/>
          </p:nvPr>
        </p:nvSpPr>
        <p:spPr>
          <a:xfrm>
            <a:off x="838200" y="1"/>
            <a:ext cx="10515600" cy="1238996"/>
          </a:xfrm>
        </p:spPr>
        <p:txBody>
          <a:bodyPr/>
          <a:lstStyle/>
          <a:p>
            <a:r>
              <a:rPr lang="en-US" dirty="0"/>
              <a:t>Virtual Memory Mapping</a:t>
            </a:r>
          </a:p>
        </p:txBody>
      </p:sp>
      <p:sp>
        <p:nvSpPr>
          <p:cNvPr id="4" name="Date Placeholder 3">
            <a:extLst>
              <a:ext uri="{FF2B5EF4-FFF2-40B4-BE49-F238E27FC236}">
                <a16:creationId xmlns:a16="http://schemas.microsoft.com/office/drawing/2014/main" id="{D95B4605-47F5-F84A-BA7C-EA130ABE040D}"/>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7C6B2AF9-2600-EA4A-A332-A6FEB89BD9CD}"/>
              </a:ext>
            </a:extLst>
          </p:cNvPr>
          <p:cNvSpPr>
            <a:spLocks noGrp="1"/>
          </p:cNvSpPr>
          <p:nvPr>
            <p:ph type="sldNum" sz="quarter" idx="12"/>
          </p:nvPr>
        </p:nvSpPr>
        <p:spPr/>
        <p:txBody>
          <a:bodyPr/>
          <a:lstStyle/>
          <a:p>
            <a:fld id="{FCFF2910-D1F1-314D-A8F2-476646A55ABA}" type="slidenum">
              <a:rPr lang="en-US" smtClean="0"/>
              <a:pPr/>
              <a:t>47</a:t>
            </a:fld>
            <a:endParaRPr lang="en-US" dirty="0"/>
          </a:p>
        </p:txBody>
      </p:sp>
      <p:sp>
        <p:nvSpPr>
          <p:cNvPr id="6" name="Rectangle 5">
            <a:extLst>
              <a:ext uri="{FF2B5EF4-FFF2-40B4-BE49-F238E27FC236}">
                <a16:creationId xmlns:a16="http://schemas.microsoft.com/office/drawing/2014/main" id="{4A524BF6-A3BA-CB4F-80DE-4552E19CEE38}"/>
              </a:ext>
            </a:extLst>
          </p:cNvPr>
          <p:cNvSpPr/>
          <p:nvPr/>
        </p:nvSpPr>
        <p:spPr>
          <a:xfrm>
            <a:off x="4727340" y="1914014"/>
            <a:ext cx="2749830" cy="4014758"/>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4A57728-BA24-7847-8547-477554E5EA5B}"/>
              </a:ext>
            </a:extLst>
          </p:cNvPr>
          <p:cNvSpPr txBox="1"/>
          <p:nvPr/>
        </p:nvSpPr>
        <p:spPr>
          <a:xfrm>
            <a:off x="4963235" y="1382025"/>
            <a:ext cx="2278039" cy="369332"/>
          </a:xfrm>
          <a:prstGeom prst="rect">
            <a:avLst/>
          </a:prstGeom>
          <a:noFill/>
        </p:spPr>
        <p:txBody>
          <a:bodyPr wrap="square" rtlCol="0">
            <a:spAutoFit/>
          </a:bodyPr>
          <a:lstStyle/>
          <a:p>
            <a:pPr algn="ctr"/>
            <a:r>
              <a:rPr lang="en-US" b="1" dirty="0"/>
              <a:t>Physical Memory</a:t>
            </a:r>
          </a:p>
        </p:txBody>
      </p:sp>
      <p:sp>
        <p:nvSpPr>
          <p:cNvPr id="8" name="Rectangle 7">
            <a:extLst>
              <a:ext uri="{FF2B5EF4-FFF2-40B4-BE49-F238E27FC236}">
                <a16:creationId xmlns:a16="http://schemas.microsoft.com/office/drawing/2014/main" id="{86803416-570F-8D42-A517-3484FFCB8617}"/>
              </a:ext>
            </a:extLst>
          </p:cNvPr>
          <p:cNvSpPr/>
          <p:nvPr/>
        </p:nvSpPr>
        <p:spPr>
          <a:xfrm>
            <a:off x="844455" y="1914014"/>
            <a:ext cx="2749830" cy="4014758"/>
          </a:xfrm>
          <a:prstGeom prst="rect">
            <a:avLst/>
          </a:prstGeom>
          <a:solidFill>
            <a:schemeClr val="bg2"/>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3074FB9D-E46D-1D4D-8411-69F08CED55B4}"/>
              </a:ext>
            </a:extLst>
          </p:cNvPr>
          <p:cNvSpPr txBox="1"/>
          <p:nvPr/>
        </p:nvSpPr>
        <p:spPr>
          <a:xfrm>
            <a:off x="844454" y="1382025"/>
            <a:ext cx="2736945" cy="369332"/>
          </a:xfrm>
          <a:prstGeom prst="rect">
            <a:avLst/>
          </a:prstGeom>
          <a:noFill/>
        </p:spPr>
        <p:txBody>
          <a:bodyPr wrap="square" rtlCol="0">
            <a:spAutoFit/>
          </a:bodyPr>
          <a:lstStyle/>
          <a:p>
            <a:pPr algn="ctr"/>
            <a:r>
              <a:rPr lang="en-US" b="1" dirty="0"/>
              <a:t>Process 1 Address Space</a:t>
            </a:r>
          </a:p>
        </p:txBody>
      </p:sp>
      <p:sp>
        <p:nvSpPr>
          <p:cNvPr id="11" name="TextBox 10">
            <a:extLst>
              <a:ext uri="{FF2B5EF4-FFF2-40B4-BE49-F238E27FC236}">
                <a16:creationId xmlns:a16="http://schemas.microsoft.com/office/drawing/2014/main" id="{58932889-27A0-F040-A763-869456B47AFF}"/>
              </a:ext>
            </a:extLst>
          </p:cNvPr>
          <p:cNvSpPr txBox="1"/>
          <p:nvPr/>
        </p:nvSpPr>
        <p:spPr>
          <a:xfrm>
            <a:off x="-3280582" y="1197359"/>
            <a:ext cx="2736945" cy="369332"/>
          </a:xfrm>
          <a:prstGeom prst="rect">
            <a:avLst/>
          </a:prstGeom>
          <a:noFill/>
        </p:spPr>
        <p:txBody>
          <a:bodyPr wrap="square" rtlCol="0">
            <a:spAutoFit/>
          </a:bodyPr>
          <a:lstStyle/>
          <a:p>
            <a:pPr algn="ctr"/>
            <a:r>
              <a:rPr lang="en-US" b="1" dirty="0"/>
              <a:t>Process 1 Address Space</a:t>
            </a:r>
          </a:p>
        </p:txBody>
      </p:sp>
      <p:sp>
        <p:nvSpPr>
          <p:cNvPr id="12" name="TextBox 11">
            <a:extLst>
              <a:ext uri="{FF2B5EF4-FFF2-40B4-BE49-F238E27FC236}">
                <a16:creationId xmlns:a16="http://schemas.microsoft.com/office/drawing/2014/main" id="{1FFA8752-9E46-CE4F-9881-9E184C7216FC}"/>
              </a:ext>
            </a:extLst>
          </p:cNvPr>
          <p:cNvSpPr txBox="1"/>
          <p:nvPr/>
        </p:nvSpPr>
        <p:spPr>
          <a:xfrm>
            <a:off x="8616855" y="1377160"/>
            <a:ext cx="2736945" cy="369332"/>
          </a:xfrm>
          <a:prstGeom prst="rect">
            <a:avLst/>
          </a:prstGeom>
          <a:noFill/>
        </p:spPr>
        <p:txBody>
          <a:bodyPr wrap="square" rtlCol="0">
            <a:spAutoFit/>
          </a:bodyPr>
          <a:lstStyle/>
          <a:p>
            <a:pPr algn="ctr"/>
            <a:r>
              <a:rPr lang="en-US" b="1" dirty="0"/>
              <a:t>Disc Storage</a:t>
            </a:r>
          </a:p>
        </p:txBody>
      </p:sp>
      <p:sp>
        <p:nvSpPr>
          <p:cNvPr id="13" name="TextBox 12">
            <a:extLst>
              <a:ext uri="{FF2B5EF4-FFF2-40B4-BE49-F238E27FC236}">
                <a16:creationId xmlns:a16="http://schemas.microsoft.com/office/drawing/2014/main" id="{C4E91DAC-4AC4-5040-BC1E-57D3ED33685C}"/>
              </a:ext>
            </a:extLst>
          </p:cNvPr>
          <p:cNvSpPr txBox="1"/>
          <p:nvPr/>
        </p:nvSpPr>
        <p:spPr>
          <a:xfrm>
            <a:off x="846317" y="1921014"/>
            <a:ext cx="2739298" cy="646331"/>
          </a:xfrm>
          <a:prstGeom prst="rect">
            <a:avLst/>
          </a:prstGeom>
          <a:solidFill>
            <a:schemeClr val="bg1"/>
          </a:solidFill>
          <a:ln w="19050">
            <a:solidFill>
              <a:schemeClr val="tx1"/>
            </a:solidFill>
          </a:ln>
        </p:spPr>
        <p:txBody>
          <a:bodyPr wrap="square" rtlCol="0">
            <a:spAutoFit/>
          </a:bodyPr>
          <a:lstStyle/>
          <a:p>
            <a:pPr algn="ctr"/>
            <a:r>
              <a:rPr lang="en-US" dirty="0"/>
              <a:t>Page 1</a:t>
            </a:r>
          </a:p>
          <a:p>
            <a:endParaRPr lang="en-US" dirty="0"/>
          </a:p>
        </p:txBody>
      </p:sp>
      <p:cxnSp>
        <p:nvCxnSpPr>
          <p:cNvPr id="23" name="Straight Arrow Connector 22">
            <a:extLst>
              <a:ext uri="{FF2B5EF4-FFF2-40B4-BE49-F238E27FC236}">
                <a16:creationId xmlns:a16="http://schemas.microsoft.com/office/drawing/2014/main" id="{D7BE4470-D761-E949-A8EC-2928C6C7B5EA}"/>
              </a:ext>
            </a:extLst>
          </p:cNvPr>
          <p:cNvCxnSpPr/>
          <p:nvPr/>
        </p:nvCxnSpPr>
        <p:spPr>
          <a:xfrm>
            <a:off x="3609382" y="2243424"/>
            <a:ext cx="1110610" cy="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77029015-9A7E-754D-ACE7-73CFDADB4DE8}"/>
              </a:ext>
            </a:extLst>
          </p:cNvPr>
          <p:cNvCxnSpPr>
            <a:cxnSpLocks/>
            <a:endCxn id="40" idx="1"/>
          </p:cNvCxnSpPr>
          <p:nvPr/>
        </p:nvCxnSpPr>
        <p:spPr>
          <a:xfrm>
            <a:off x="3613158" y="2864640"/>
            <a:ext cx="1112247" cy="669565"/>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4456DA3D-8499-7B40-885A-7EFAF88CD7DB}"/>
              </a:ext>
            </a:extLst>
          </p:cNvPr>
          <p:cNvCxnSpPr>
            <a:cxnSpLocks/>
            <a:endCxn id="41" idx="1"/>
          </p:cNvCxnSpPr>
          <p:nvPr/>
        </p:nvCxnSpPr>
        <p:spPr>
          <a:xfrm flipV="1">
            <a:off x="3613595" y="4172409"/>
            <a:ext cx="1117223" cy="613878"/>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9F877B57-31A9-114B-A6E3-41315FF7B50E}"/>
              </a:ext>
            </a:extLst>
          </p:cNvPr>
          <p:cNvCxnSpPr>
            <a:cxnSpLocks/>
          </p:cNvCxnSpPr>
          <p:nvPr/>
        </p:nvCxnSpPr>
        <p:spPr>
          <a:xfrm flipV="1">
            <a:off x="10094152" y="4254868"/>
            <a:ext cx="0" cy="1860709"/>
          </a:xfrm>
          <a:prstGeom prst="straightConnector1">
            <a:avLst/>
          </a:prstGeom>
          <a:ln w="571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41BA8960-B498-2F4C-9F03-D94B5BB9E825}"/>
              </a:ext>
            </a:extLst>
          </p:cNvPr>
          <p:cNvSpPr txBox="1"/>
          <p:nvPr/>
        </p:nvSpPr>
        <p:spPr>
          <a:xfrm>
            <a:off x="851660" y="2574345"/>
            <a:ext cx="2739298" cy="646331"/>
          </a:xfrm>
          <a:prstGeom prst="rect">
            <a:avLst/>
          </a:prstGeom>
          <a:solidFill>
            <a:schemeClr val="bg1"/>
          </a:solidFill>
          <a:ln w="19050">
            <a:solidFill>
              <a:schemeClr val="tx1"/>
            </a:solidFill>
          </a:ln>
        </p:spPr>
        <p:txBody>
          <a:bodyPr wrap="square" rtlCol="0">
            <a:spAutoFit/>
          </a:bodyPr>
          <a:lstStyle/>
          <a:p>
            <a:pPr algn="ctr"/>
            <a:r>
              <a:rPr lang="en-US" dirty="0"/>
              <a:t>Page 2</a:t>
            </a:r>
          </a:p>
          <a:p>
            <a:endParaRPr lang="en-US" dirty="0"/>
          </a:p>
        </p:txBody>
      </p:sp>
      <p:sp>
        <p:nvSpPr>
          <p:cNvPr id="34" name="TextBox 33">
            <a:extLst>
              <a:ext uri="{FF2B5EF4-FFF2-40B4-BE49-F238E27FC236}">
                <a16:creationId xmlns:a16="http://schemas.microsoft.com/office/drawing/2014/main" id="{11609CC6-733E-FE43-A313-7385B862447F}"/>
              </a:ext>
            </a:extLst>
          </p:cNvPr>
          <p:cNvSpPr txBox="1"/>
          <p:nvPr/>
        </p:nvSpPr>
        <p:spPr>
          <a:xfrm>
            <a:off x="857003" y="3227676"/>
            <a:ext cx="2739298" cy="646331"/>
          </a:xfrm>
          <a:prstGeom prst="rect">
            <a:avLst/>
          </a:prstGeom>
          <a:solidFill>
            <a:schemeClr val="bg1"/>
          </a:solidFill>
          <a:ln w="19050">
            <a:solidFill>
              <a:schemeClr val="tx1"/>
            </a:solidFill>
          </a:ln>
        </p:spPr>
        <p:txBody>
          <a:bodyPr wrap="square" rtlCol="0">
            <a:spAutoFit/>
          </a:bodyPr>
          <a:lstStyle/>
          <a:p>
            <a:pPr algn="ctr"/>
            <a:r>
              <a:rPr lang="en-US" dirty="0"/>
              <a:t>Page 3</a:t>
            </a:r>
          </a:p>
          <a:p>
            <a:endParaRPr lang="en-US" dirty="0"/>
          </a:p>
        </p:txBody>
      </p:sp>
      <p:sp>
        <p:nvSpPr>
          <p:cNvPr id="35" name="TextBox 34">
            <a:extLst>
              <a:ext uri="{FF2B5EF4-FFF2-40B4-BE49-F238E27FC236}">
                <a16:creationId xmlns:a16="http://schemas.microsoft.com/office/drawing/2014/main" id="{EAC5AF97-4C58-794F-813F-10042666DD30}"/>
              </a:ext>
            </a:extLst>
          </p:cNvPr>
          <p:cNvSpPr txBox="1"/>
          <p:nvPr/>
        </p:nvSpPr>
        <p:spPr>
          <a:xfrm>
            <a:off x="847598" y="3881007"/>
            <a:ext cx="2739298" cy="646331"/>
          </a:xfrm>
          <a:prstGeom prst="rect">
            <a:avLst/>
          </a:prstGeom>
          <a:solidFill>
            <a:schemeClr val="bg1"/>
          </a:solidFill>
          <a:ln w="19050">
            <a:solidFill>
              <a:schemeClr val="tx1"/>
            </a:solidFill>
          </a:ln>
        </p:spPr>
        <p:txBody>
          <a:bodyPr wrap="square" rtlCol="0">
            <a:spAutoFit/>
          </a:bodyPr>
          <a:lstStyle/>
          <a:p>
            <a:pPr algn="ctr"/>
            <a:r>
              <a:rPr lang="en-US" dirty="0"/>
              <a:t>Page 4</a:t>
            </a:r>
          </a:p>
          <a:p>
            <a:endParaRPr lang="en-US" dirty="0"/>
          </a:p>
        </p:txBody>
      </p:sp>
      <p:sp>
        <p:nvSpPr>
          <p:cNvPr id="36" name="TextBox 35">
            <a:extLst>
              <a:ext uri="{FF2B5EF4-FFF2-40B4-BE49-F238E27FC236}">
                <a16:creationId xmlns:a16="http://schemas.microsoft.com/office/drawing/2014/main" id="{6AAF6E1E-1822-4645-A02F-5FEA0B42F4B9}"/>
              </a:ext>
            </a:extLst>
          </p:cNvPr>
          <p:cNvSpPr txBox="1"/>
          <p:nvPr/>
        </p:nvSpPr>
        <p:spPr>
          <a:xfrm>
            <a:off x="852941" y="4534338"/>
            <a:ext cx="2739298" cy="646331"/>
          </a:xfrm>
          <a:prstGeom prst="rect">
            <a:avLst/>
          </a:prstGeom>
          <a:solidFill>
            <a:schemeClr val="bg1"/>
          </a:solidFill>
          <a:ln w="19050">
            <a:solidFill>
              <a:schemeClr val="tx1"/>
            </a:solidFill>
          </a:ln>
        </p:spPr>
        <p:txBody>
          <a:bodyPr wrap="square" rtlCol="0">
            <a:spAutoFit/>
          </a:bodyPr>
          <a:lstStyle/>
          <a:p>
            <a:pPr algn="ctr"/>
            <a:r>
              <a:rPr lang="en-US" dirty="0"/>
              <a:t>Page 5</a:t>
            </a:r>
          </a:p>
          <a:p>
            <a:endParaRPr lang="en-US" dirty="0"/>
          </a:p>
        </p:txBody>
      </p:sp>
      <p:sp>
        <p:nvSpPr>
          <p:cNvPr id="37" name="TextBox 36">
            <a:extLst>
              <a:ext uri="{FF2B5EF4-FFF2-40B4-BE49-F238E27FC236}">
                <a16:creationId xmlns:a16="http://schemas.microsoft.com/office/drawing/2014/main" id="{AAE9F2E7-D036-DE42-80AB-0EF7CF7A0925}"/>
              </a:ext>
            </a:extLst>
          </p:cNvPr>
          <p:cNvSpPr txBox="1"/>
          <p:nvPr/>
        </p:nvSpPr>
        <p:spPr>
          <a:xfrm>
            <a:off x="843536" y="5187669"/>
            <a:ext cx="2739298" cy="646331"/>
          </a:xfrm>
          <a:prstGeom prst="rect">
            <a:avLst/>
          </a:prstGeom>
          <a:solidFill>
            <a:schemeClr val="bg1"/>
          </a:solidFill>
          <a:ln w="19050">
            <a:solidFill>
              <a:schemeClr val="tx1"/>
            </a:solidFill>
          </a:ln>
        </p:spPr>
        <p:txBody>
          <a:bodyPr wrap="square" rtlCol="0">
            <a:spAutoFit/>
          </a:bodyPr>
          <a:lstStyle/>
          <a:p>
            <a:pPr algn="ctr"/>
            <a:r>
              <a:rPr lang="en-US" dirty="0"/>
              <a:t>Page 6</a:t>
            </a:r>
          </a:p>
          <a:p>
            <a:endParaRPr lang="en-US" dirty="0"/>
          </a:p>
        </p:txBody>
      </p:sp>
      <p:sp>
        <p:nvSpPr>
          <p:cNvPr id="38" name="TextBox 37">
            <a:extLst>
              <a:ext uri="{FF2B5EF4-FFF2-40B4-BE49-F238E27FC236}">
                <a16:creationId xmlns:a16="http://schemas.microsoft.com/office/drawing/2014/main" id="{46A3B87E-AE14-9842-97F7-41A2684983AE}"/>
              </a:ext>
            </a:extLst>
          </p:cNvPr>
          <p:cNvSpPr txBox="1"/>
          <p:nvPr/>
        </p:nvSpPr>
        <p:spPr>
          <a:xfrm>
            <a:off x="4730560" y="1920259"/>
            <a:ext cx="2739298" cy="646331"/>
          </a:xfrm>
          <a:prstGeom prst="rect">
            <a:avLst/>
          </a:prstGeom>
          <a:solidFill>
            <a:schemeClr val="bg1"/>
          </a:solidFill>
          <a:ln w="19050">
            <a:solidFill>
              <a:schemeClr val="tx1"/>
            </a:solidFill>
          </a:ln>
        </p:spPr>
        <p:txBody>
          <a:bodyPr wrap="square" rtlCol="0">
            <a:spAutoFit/>
          </a:bodyPr>
          <a:lstStyle/>
          <a:p>
            <a:pPr algn="ctr"/>
            <a:r>
              <a:rPr lang="en-US" dirty="0"/>
              <a:t>Page 1</a:t>
            </a:r>
          </a:p>
          <a:p>
            <a:endParaRPr lang="en-US" dirty="0"/>
          </a:p>
        </p:txBody>
      </p:sp>
      <p:sp>
        <p:nvSpPr>
          <p:cNvPr id="39" name="TextBox 38">
            <a:extLst>
              <a:ext uri="{FF2B5EF4-FFF2-40B4-BE49-F238E27FC236}">
                <a16:creationId xmlns:a16="http://schemas.microsoft.com/office/drawing/2014/main" id="{9A430815-A8AD-794E-99F9-B97EF9E17A9A}"/>
              </a:ext>
            </a:extLst>
          </p:cNvPr>
          <p:cNvSpPr txBox="1"/>
          <p:nvPr/>
        </p:nvSpPr>
        <p:spPr>
          <a:xfrm>
            <a:off x="4719222" y="2587104"/>
            <a:ext cx="2739298" cy="646331"/>
          </a:xfrm>
          <a:prstGeom prst="rect">
            <a:avLst/>
          </a:prstGeom>
          <a:solidFill>
            <a:schemeClr val="bg2"/>
          </a:solidFill>
          <a:ln w="19050">
            <a:solidFill>
              <a:schemeClr val="tx1"/>
            </a:solidFill>
          </a:ln>
        </p:spPr>
        <p:txBody>
          <a:bodyPr wrap="square" rtlCol="0">
            <a:spAutoFit/>
          </a:bodyPr>
          <a:lstStyle/>
          <a:p>
            <a:pPr algn="ctr"/>
            <a:r>
              <a:rPr lang="en-US" dirty="0"/>
              <a:t>(some other process)</a:t>
            </a:r>
          </a:p>
          <a:p>
            <a:endParaRPr lang="en-US" dirty="0"/>
          </a:p>
        </p:txBody>
      </p:sp>
      <p:sp>
        <p:nvSpPr>
          <p:cNvPr id="40" name="TextBox 39">
            <a:extLst>
              <a:ext uri="{FF2B5EF4-FFF2-40B4-BE49-F238E27FC236}">
                <a16:creationId xmlns:a16="http://schemas.microsoft.com/office/drawing/2014/main" id="{4F4B8102-AC50-D54D-80E9-00FBDDDD816B}"/>
              </a:ext>
            </a:extLst>
          </p:cNvPr>
          <p:cNvSpPr txBox="1"/>
          <p:nvPr/>
        </p:nvSpPr>
        <p:spPr>
          <a:xfrm>
            <a:off x="4725405" y="3211039"/>
            <a:ext cx="2739298" cy="646331"/>
          </a:xfrm>
          <a:prstGeom prst="rect">
            <a:avLst/>
          </a:prstGeom>
          <a:solidFill>
            <a:schemeClr val="bg1"/>
          </a:solidFill>
          <a:ln w="19050">
            <a:solidFill>
              <a:schemeClr val="tx1"/>
            </a:solidFill>
          </a:ln>
        </p:spPr>
        <p:txBody>
          <a:bodyPr wrap="square" rtlCol="0">
            <a:spAutoFit/>
          </a:bodyPr>
          <a:lstStyle/>
          <a:p>
            <a:pPr algn="ctr"/>
            <a:r>
              <a:rPr lang="en-US" dirty="0"/>
              <a:t>Page 2</a:t>
            </a:r>
          </a:p>
          <a:p>
            <a:endParaRPr lang="en-US" dirty="0"/>
          </a:p>
        </p:txBody>
      </p:sp>
      <p:sp>
        <p:nvSpPr>
          <p:cNvPr id="41" name="TextBox 40">
            <a:extLst>
              <a:ext uri="{FF2B5EF4-FFF2-40B4-BE49-F238E27FC236}">
                <a16:creationId xmlns:a16="http://schemas.microsoft.com/office/drawing/2014/main" id="{E1D1A1EC-2101-FC4E-9B3E-82C43B35B21D}"/>
              </a:ext>
            </a:extLst>
          </p:cNvPr>
          <p:cNvSpPr txBox="1"/>
          <p:nvPr/>
        </p:nvSpPr>
        <p:spPr>
          <a:xfrm>
            <a:off x="4730818" y="3849243"/>
            <a:ext cx="2739298" cy="646331"/>
          </a:xfrm>
          <a:prstGeom prst="rect">
            <a:avLst/>
          </a:prstGeom>
          <a:solidFill>
            <a:schemeClr val="bg1"/>
          </a:solidFill>
          <a:ln w="19050">
            <a:solidFill>
              <a:schemeClr val="tx1"/>
            </a:solidFill>
          </a:ln>
        </p:spPr>
        <p:txBody>
          <a:bodyPr wrap="square" rtlCol="0">
            <a:spAutoFit/>
          </a:bodyPr>
          <a:lstStyle/>
          <a:p>
            <a:pPr algn="ctr"/>
            <a:r>
              <a:rPr lang="en-US" dirty="0"/>
              <a:t>Page 5</a:t>
            </a:r>
          </a:p>
          <a:p>
            <a:endParaRPr lang="en-US" dirty="0"/>
          </a:p>
        </p:txBody>
      </p:sp>
      <p:sp>
        <p:nvSpPr>
          <p:cNvPr id="42" name="TextBox 41">
            <a:extLst>
              <a:ext uri="{FF2B5EF4-FFF2-40B4-BE49-F238E27FC236}">
                <a16:creationId xmlns:a16="http://schemas.microsoft.com/office/drawing/2014/main" id="{46F90EB4-61AE-434F-B930-D18393D78750}"/>
              </a:ext>
            </a:extLst>
          </p:cNvPr>
          <p:cNvSpPr txBox="1"/>
          <p:nvPr/>
        </p:nvSpPr>
        <p:spPr>
          <a:xfrm>
            <a:off x="4721483" y="4487447"/>
            <a:ext cx="2739298" cy="646331"/>
          </a:xfrm>
          <a:prstGeom prst="rect">
            <a:avLst/>
          </a:prstGeom>
          <a:solidFill>
            <a:schemeClr val="bg1"/>
          </a:solidFill>
          <a:ln w="19050">
            <a:solidFill>
              <a:schemeClr val="tx1"/>
            </a:solidFill>
          </a:ln>
        </p:spPr>
        <p:txBody>
          <a:bodyPr wrap="square" rtlCol="0">
            <a:spAutoFit/>
          </a:bodyPr>
          <a:lstStyle/>
          <a:p>
            <a:pPr algn="ctr"/>
            <a:r>
              <a:rPr lang="en-US" dirty="0"/>
              <a:t>Page 4</a:t>
            </a:r>
          </a:p>
          <a:p>
            <a:endParaRPr lang="en-US" dirty="0"/>
          </a:p>
        </p:txBody>
      </p:sp>
      <p:sp>
        <p:nvSpPr>
          <p:cNvPr id="43" name="TextBox 42">
            <a:extLst>
              <a:ext uri="{FF2B5EF4-FFF2-40B4-BE49-F238E27FC236}">
                <a16:creationId xmlns:a16="http://schemas.microsoft.com/office/drawing/2014/main" id="{4C2FBC98-8AFA-A346-A656-D69798161153}"/>
              </a:ext>
            </a:extLst>
          </p:cNvPr>
          <p:cNvSpPr txBox="1"/>
          <p:nvPr/>
        </p:nvSpPr>
        <p:spPr>
          <a:xfrm>
            <a:off x="4726896" y="5125651"/>
            <a:ext cx="2739298" cy="646331"/>
          </a:xfrm>
          <a:prstGeom prst="rect">
            <a:avLst/>
          </a:prstGeom>
          <a:solidFill>
            <a:schemeClr val="bg2"/>
          </a:solidFill>
          <a:ln w="19050">
            <a:solidFill>
              <a:schemeClr val="tx1"/>
            </a:solidFill>
          </a:ln>
        </p:spPr>
        <p:txBody>
          <a:bodyPr wrap="square" rtlCol="0">
            <a:spAutoFit/>
          </a:bodyPr>
          <a:lstStyle/>
          <a:p>
            <a:pPr algn="ctr"/>
            <a:r>
              <a:rPr lang="en-US" dirty="0"/>
              <a:t>(some other process)</a:t>
            </a:r>
          </a:p>
          <a:p>
            <a:endParaRPr lang="en-US" dirty="0"/>
          </a:p>
        </p:txBody>
      </p:sp>
      <p:cxnSp>
        <p:nvCxnSpPr>
          <p:cNvPr id="44" name="Straight Arrow Connector 43">
            <a:extLst>
              <a:ext uri="{FF2B5EF4-FFF2-40B4-BE49-F238E27FC236}">
                <a16:creationId xmlns:a16="http://schemas.microsoft.com/office/drawing/2014/main" id="{94349226-24A3-2D42-894B-24EBFFD85E98}"/>
              </a:ext>
            </a:extLst>
          </p:cNvPr>
          <p:cNvCxnSpPr>
            <a:cxnSpLocks/>
            <a:endCxn id="42" idx="1"/>
          </p:cNvCxnSpPr>
          <p:nvPr/>
        </p:nvCxnSpPr>
        <p:spPr>
          <a:xfrm>
            <a:off x="3603825" y="4254867"/>
            <a:ext cx="1117658" cy="555746"/>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3054FF2C-D8ED-834A-81D2-A9E1F9A9680E}"/>
              </a:ext>
            </a:extLst>
          </p:cNvPr>
          <p:cNvSpPr/>
          <p:nvPr/>
        </p:nvSpPr>
        <p:spPr>
          <a:xfrm>
            <a:off x="8849701" y="3648548"/>
            <a:ext cx="2271251" cy="54569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5B332CA4-EA1E-344E-BB22-C1B39FC2A4A2}"/>
              </a:ext>
            </a:extLst>
          </p:cNvPr>
          <p:cNvSpPr/>
          <p:nvPr/>
        </p:nvSpPr>
        <p:spPr>
          <a:xfrm>
            <a:off x="8849700" y="2701154"/>
            <a:ext cx="2271251" cy="1172854"/>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FDBA4960-AC37-A74C-87A5-B32F5D7130DC}"/>
              </a:ext>
            </a:extLst>
          </p:cNvPr>
          <p:cNvSpPr/>
          <p:nvPr/>
        </p:nvSpPr>
        <p:spPr>
          <a:xfrm>
            <a:off x="8849700" y="2389413"/>
            <a:ext cx="2271251" cy="54569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0DA41318-F64C-F046-A141-DACD41A3B532}"/>
              </a:ext>
            </a:extLst>
          </p:cNvPr>
          <p:cNvSpPr/>
          <p:nvPr/>
        </p:nvSpPr>
        <p:spPr>
          <a:xfrm flipV="1">
            <a:off x="8883649" y="3754522"/>
            <a:ext cx="2237302" cy="1707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3" name="Straight Connector 52">
            <a:extLst>
              <a:ext uri="{FF2B5EF4-FFF2-40B4-BE49-F238E27FC236}">
                <a16:creationId xmlns:a16="http://schemas.microsoft.com/office/drawing/2014/main" id="{7045FC0F-08FA-8746-AF49-55974B5E5D26}"/>
              </a:ext>
            </a:extLst>
          </p:cNvPr>
          <p:cNvCxnSpPr>
            <a:cxnSpLocks/>
          </p:cNvCxnSpPr>
          <p:nvPr/>
        </p:nvCxnSpPr>
        <p:spPr>
          <a:xfrm flipH="1">
            <a:off x="3929326" y="6128442"/>
            <a:ext cx="6164827" cy="0"/>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03ED8B5F-EF94-2D48-8BBD-F29FF774F206}"/>
              </a:ext>
            </a:extLst>
          </p:cNvPr>
          <p:cNvCxnSpPr>
            <a:cxnSpLocks/>
          </p:cNvCxnSpPr>
          <p:nvPr/>
        </p:nvCxnSpPr>
        <p:spPr>
          <a:xfrm>
            <a:off x="3929325" y="3534205"/>
            <a:ext cx="1" cy="2594237"/>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3404BF8-71E9-C643-A1C6-3366365F31A0}"/>
              </a:ext>
            </a:extLst>
          </p:cNvPr>
          <p:cNvCxnSpPr>
            <a:cxnSpLocks/>
          </p:cNvCxnSpPr>
          <p:nvPr/>
        </p:nvCxnSpPr>
        <p:spPr>
          <a:xfrm flipH="1">
            <a:off x="3613159" y="3534205"/>
            <a:ext cx="316166" cy="0"/>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1298E07D-9284-9948-96C5-12DF96838D1F}"/>
              </a:ext>
            </a:extLst>
          </p:cNvPr>
          <p:cNvCxnSpPr>
            <a:cxnSpLocks/>
          </p:cNvCxnSpPr>
          <p:nvPr/>
        </p:nvCxnSpPr>
        <p:spPr>
          <a:xfrm flipH="1">
            <a:off x="3596147" y="5526716"/>
            <a:ext cx="316166" cy="0"/>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472745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2C2EB-5AE0-5D44-ACC3-317E18BD01CA}"/>
              </a:ext>
            </a:extLst>
          </p:cNvPr>
          <p:cNvSpPr>
            <a:spLocks noGrp="1"/>
          </p:cNvSpPr>
          <p:nvPr>
            <p:ph type="title"/>
          </p:nvPr>
        </p:nvSpPr>
        <p:spPr/>
        <p:txBody>
          <a:bodyPr/>
          <a:lstStyle/>
          <a:p>
            <a:r>
              <a:rPr lang="en-US" dirty="0"/>
              <a:t>Virtual Memory Mapping</a:t>
            </a:r>
          </a:p>
        </p:txBody>
      </p:sp>
      <p:sp>
        <p:nvSpPr>
          <p:cNvPr id="3" name="Content Placeholder 2">
            <a:extLst>
              <a:ext uri="{FF2B5EF4-FFF2-40B4-BE49-F238E27FC236}">
                <a16:creationId xmlns:a16="http://schemas.microsoft.com/office/drawing/2014/main" id="{1D2DFEF9-F519-624C-8B84-07C0F105DB20}"/>
              </a:ext>
            </a:extLst>
          </p:cNvPr>
          <p:cNvSpPr>
            <a:spLocks noGrp="1"/>
          </p:cNvSpPr>
          <p:nvPr>
            <p:ph idx="1"/>
          </p:nvPr>
        </p:nvSpPr>
        <p:spPr/>
        <p:txBody>
          <a:bodyPr/>
          <a:lstStyle/>
          <a:p>
            <a:r>
              <a:rPr lang="en-US" dirty="0"/>
              <a:t>Requires a separate </a:t>
            </a:r>
            <a:r>
              <a:rPr lang="en-US" i="1" dirty="0"/>
              <a:t>base address </a:t>
            </a:r>
            <a:r>
              <a:rPr lang="en-US" dirty="0"/>
              <a:t>for each </a:t>
            </a:r>
            <a:r>
              <a:rPr lang="en-US" i="1" dirty="0"/>
              <a:t>page</a:t>
            </a:r>
            <a:r>
              <a:rPr lang="en-US" dirty="0"/>
              <a:t> in the process’s address space.</a:t>
            </a:r>
          </a:p>
          <a:p>
            <a:r>
              <a:rPr lang="en-US" dirty="0"/>
              <a:t>The MMU maps each memory reference to the corresponding location in physical memory by adding the base address.</a:t>
            </a:r>
          </a:p>
          <a:p>
            <a:r>
              <a:rPr lang="en-US" dirty="0"/>
              <a:t>If the page does not reside in physical memory, the MMU will generate a </a:t>
            </a:r>
            <a:r>
              <a:rPr lang="en-US" i="1" dirty="0"/>
              <a:t>page fault </a:t>
            </a:r>
            <a:r>
              <a:rPr lang="en-US" dirty="0"/>
              <a:t>interrupt.  </a:t>
            </a:r>
          </a:p>
          <a:p>
            <a:pPr lvl="1"/>
            <a:r>
              <a:rPr lang="en-US" dirty="0"/>
              <a:t>The process will be placed in an I/O wait state</a:t>
            </a:r>
          </a:p>
          <a:p>
            <a:pPr lvl="1"/>
            <a:r>
              <a:rPr lang="en-US" dirty="0"/>
              <a:t>The requested memory page will be loaded from disk into physical memory</a:t>
            </a:r>
          </a:p>
          <a:p>
            <a:pPr lvl="1"/>
            <a:r>
              <a:rPr lang="en-US" dirty="0"/>
              <a:t>This may require a page that is currently in physical memory to be moved to disk (swapped out) in order to free up space</a:t>
            </a:r>
          </a:p>
        </p:txBody>
      </p:sp>
      <p:sp>
        <p:nvSpPr>
          <p:cNvPr id="4" name="Date Placeholder 3">
            <a:extLst>
              <a:ext uri="{FF2B5EF4-FFF2-40B4-BE49-F238E27FC236}">
                <a16:creationId xmlns:a16="http://schemas.microsoft.com/office/drawing/2014/main" id="{8BE909D9-E24F-1948-9BF7-47EAA2695DBB}"/>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70F48F3F-87F5-C84D-9434-C1AFA0E4D767}"/>
              </a:ext>
            </a:extLst>
          </p:cNvPr>
          <p:cNvSpPr>
            <a:spLocks noGrp="1"/>
          </p:cNvSpPr>
          <p:nvPr>
            <p:ph type="sldNum" sz="quarter" idx="12"/>
          </p:nvPr>
        </p:nvSpPr>
        <p:spPr/>
        <p:txBody>
          <a:bodyPr/>
          <a:lstStyle/>
          <a:p>
            <a:fld id="{FCFF2910-D1F1-314D-A8F2-476646A55ABA}" type="slidenum">
              <a:rPr lang="en-US" smtClean="0"/>
              <a:pPr/>
              <a:t>48</a:t>
            </a:fld>
            <a:endParaRPr lang="en-US" dirty="0"/>
          </a:p>
        </p:txBody>
      </p:sp>
    </p:spTree>
    <p:extLst>
      <p:ext uri="{BB962C8B-B14F-4D97-AF65-F5344CB8AC3E}">
        <p14:creationId xmlns:p14="http://schemas.microsoft.com/office/powerpoint/2010/main" val="94669887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2C2EB-5AE0-5D44-ACC3-317E18BD01CA}"/>
              </a:ext>
            </a:extLst>
          </p:cNvPr>
          <p:cNvSpPr>
            <a:spLocks noGrp="1"/>
          </p:cNvSpPr>
          <p:nvPr>
            <p:ph type="title"/>
          </p:nvPr>
        </p:nvSpPr>
        <p:spPr/>
        <p:txBody>
          <a:bodyPr/>
          <a:lstStyle/>
          <a:p>
            <a:r>
              <a:rPr lang="en-US" dirty="0"/>
              <a:t>Choosing the Page to Swap Out</a:t>
            </a:r>
          </a:p>
        </p:txBody>
      </p:sp>
      <p:sp>
        <p:nvSpPr>
          <p:cNvPr id="3" name="Content Placeholder 2">
            <a:extLst>
              <a:ext uri="{FF2B5EF4-FFF2-40B4-BE49-F238E27FC236}">
                <a16:creationId xmlns:a16="http://schemas.microsoft.com/office/drawing/2014/main" id="{1D2DFEF9-F519-624C-8B84-07C0F105DB20}"/>
              </a:ext>
            </a:extLst>
          </p:cNvPr>
          <p:cNvSpPr>
            <a:spLocks noGrp="1"/>
          </p:cNvSpPr>
          <p:nvPr>
            <p:ph idx="1"/>
          </p:nvPr>
        </p:nvSpPr>
        <p:spPr/>
        <p:txBody>
          <a:bodyPr/>
          <a:lstStyle/>
          <a:p>
            <a:r>
              <a:rPr lang="en-US" dirty="0"/>
              <a:t>If a page is already on disk, and the copy in memory has not been modified, it doesn’t actually need to be written to disk – so it’s a good candidate to free up</a:t>
            </a:r>
          </a:p>
          <a:p>
            <a:r>
              <a:rPr lang="en-US" dirty="0"/>
              <a:t>Other algorithms include:</a:t>
            </a:r>
          </a:p>
          <a:p>
            <a:pPr lvl="1"/>
            <a:r>
              <a:rPr lang="en-US" dirty="0"/>
              <a:t>FIFO – First In, First Out</a:t>
            </a:r>
          </a:p>
          <a:p>
            <a:pPr lvl="1"/>
            <a:r>
              <a:rPr lang="en-US" dirty="0"/>
              <a:t>LRU – Least Recently Used</a:t>
            </a:r>
          </a:p>
          <a:p>
            <a:pPr lvl="1"/>
            <a:r>
              <a:rPr lang="en-US" dirty="0"/>
              <a:t>LFU – Least Frequently Used</a:t>
            </a:r>
          </a:p>
        </p:txBody>
      </p:sp>
      <p:sp>
        <p:nvSpPr>
          <p:cNvPr id="4" name="Date Placeholder 3">
            <a:extLst>
              <a:ext uri="{FF2B5EF4-FFF2-40B4-BE49-F238E27FC236}">
                <a16:creationId xmlns:a16="http://schemas.microsoft.com/office/drawing/2014/main" id="{8BE909D9-E24F-1948-9BF7-47EAA2695DBB}"/>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70F48F3F-87F5-C84D-9434-C1AFA0E4D767}"/>
              </a:ext>
            </a:extLst>
          </p:cNvPr>
          <p:cNvSpPr>
            <a:spLocks noGrp="1"/>
          </p:cNvSpPr>
          <p:nvPr>
            <p:ph type="sldNum" sz="quarter" idx="12"/>
          </p:nvPr>
        </p:nvSpPr>
        <p:spPr/>
        <p:txBody>
          <a:bodyPr/>
          <a:lstStyle/>
          <a:p>
            <a:fld id="{FCFF2910-D1F1-314D-A8F2-476646A55ABA}" type="slidenum">
              <a:rPr lang="en-US" smtClean="0"/>
              <a:pPr/>
              <a:t>49</a:t>
            </a:fld>
            <a:endParaRPr lang="en-US" dirty="0"/>
          </a:p>
        </p:txBody>
      </p:sp>
    </p:spTree>
    <p:extLst>
      <p:ext uri="{BB962C8B-B14F-4D97-AF65-F5344CB8AC3E}">
        <p14:creationId xmlns:p14="http://schemas.microsoft.com/office/powerpoint/2010/main" val="6795447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4" descr="1-03">
            <a:extLst>
              <a:ext uri="{FF2B5EF4-FFF2-40B4-BE49-F238E27FC236}">
                <a16:creationId xmlns:a16="http://schemas.microsoft.com/office/drawing/2014/main" id="{473A81F8-0983-3D4F-8911-8593446630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46128" y="1238998"/>
            <a:ext cx="8107671" cy="4822590"/>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itle 1">
            <a:extLst>
              <a:ext uri="{FF2B5EF4-FFF2-40B4-BE49-F238E27FC236}">
                <a16:creationId xmlns:a16="http://schemas.microsoft.com/office/drawing/2014/main" id="{26F4E0A4-FF55-D840-A6F4-5A37C71C48FC}"/>
              </a:ext>
            </a:extLst>
          </p:cNvPr>
          <p:cNvSpPr>
            <a:spLocks noGrp="1"/>
          </p:cNvSpPr>
          <p:nvPr>
            <p:ph type="title"/>
          </p:nvPr>
        </p:nvSpPr>
        <p:spPr/>
        <p:txBody>
          <a:bodyPr/>
          <a:lstStyle/>
          <a:p>
            <a:r>
              <a:rPr lang="en-US" dirty="0"/>
              <a:t>History: Job Control Languages (JCL)</a:t>
            </a:r>
          </a:p>
        </p:txBody>
      </p:sp>
      <p:sp>
        <p:nvSpPr>
          <p:cNvPr id="3" name="Content Placeholder 2">
            <a:extLst>
              <a:ext uri="{FF2B5EF4-FFF2-40B4-BE49-F238E27FC236}">
                <a16:creationId xmlns:a16="http://schemas.microsoft.com/office/drawing/2014/main" id="{2A54A346-B29F-FB40-9B19-79963C23B1FF}"/>
              </a:ext>
            </a:extLst>
          </p:cNvPr>
          <p:cNvSpPr>
            <a:spLocks noGrp="1"/>
          </p:cNvSpPr>
          <p:nvPr>
            <p:ph idx="1"/>
          </p:nvPr>
        </p:nvSpPr>
        <p:spPr>
          <a:xfrm>
            <a:off x="838200" y="1238997"/>
            <a:ext cx="4235245" cy="2964293"/>
          </a:xfrm>
        </p:spPr>
        <p:txBody>
          <a:bodyPr>
            <a:normAutofit/>
          </a:bodyPr>
          <a:lstStyle/>
          <a:p>
            <a:r>
              <a:rPr lang="en-US" dirty="0"/>
              <a:t>The first step forward (1950s) was the ability to automatically load and run a series of programs, using a primitive “job control language” </a:t>
            </a:r>
            <a:br>
              <a:rPr lang="en-US" dirty="0"/>
            </a:br>
            <a:r>
              <a:rPr lang="en-US" dirty="0"/>
              <a:t>(JCL)</a:t>
            </a:r>
          </a:p>
        </p:txBody>
      </p:sp>
      <p:sp>
        <p:nvSpPr>
          <p:cNvPr id="4" name="Date Placeholder 3">
            <a:extLst>
              <a:ext uri="{FF2B5EF4-FFF2-40B4-BE49-F238E27FC236}">
                <a16:creationId xmlns:a16="http://schemas.microsoft.com/office/drawing/2014/main" id="{356F0807-47DD-CD43-87CF-FE1242272C6B}"/>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9747A19E-8F07-E74F-8833-24E9DC3B2B97}"/>
              </a:ext>
            </a:extLst>
          </p:cNvPr>
          <p:cNvSpPr>
            <a:spLocks noGrp="1"/>
          </p:cNvSpPr>
          <p:nvPr>
            <p:ph type="sldNum" sz="quarter" idx="12"/>
          </p:nvPr>
        </p:nvSpPr>
        <p:spPr/>
        <p:txBody>
          <a:bodyPr/>
          <a:lstStyle/>
          <a:p>
            <a:fld id="{FCFF2910-D1F1-314D-A8F2-476646A55ABA}" type="slidenum">
              <a:rPr lang="en-US" smtClean="0"/>
              <a:pPr/>
              <a:t>5</a:t>
            </a:fld>
            <a:endParaRPr lang="en-US" dirty="0"/>
          </a:p>
        </p:txBody>
      </p:sp>
    </p:spTree>
    <p:extLst>
      <p:ext uri="{BB962C8B-B14F-4D97-AF65-F5344CB8AC3E}">
        <p14:creationId xmlns:p14="http://schemas.microsoft.com/office/powerpoint/2010/main" val="413645434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969FF-2C51-1547-8A68-414F09DFEC73}"/>
              </a:ext>
            </a:extLst>
          </p:cNvPr>
          <p:cNvSpPr>
            <a:spLocks noGrp="1"/>
          </p:cNvSpPr>
          <p:nvPr>
            <p:ph type="title"/>
          </p:nvPr>
        </p:nvSpPr>
        <p:spPr/>
        <p:txBody>
          <a:bodyPr/>
          <a:lstStyle/>
          <a:p>
            <a:r>
              <a:rPr lang="en-US" dirty="0"/>
              <a:t>Why the Algorithm is Important</a:t>
            </a:r>
          </a:p>
        </p:txBody>
      </p:sp>
      <p:sp>
        <p:nvSpPr>
          <p:cNvPr id="3" name="Content Placeholder 2">
            <a:extLst>
              <a:ext uri="{FF2B5EF4-FFF2-40B4-BE49-F238E27FC236}">
                <a16:creationId xmlns:a16="http://schemas.microsoft.com/office/drawing/2014/main" id="{F096C67E-BA28-F74B-88A0-BFAB6B5A69CF}"/>
              </a:ext>
            </a:extLst>
          </p:cNvPr>
          <p:cNvSpPr>
            <a:spLocks noGrp="1"/>
          </p:cNvSpPr>
          <p:nvPr>
            <p:ph idx="1"/>
          </p:nvPr>
        </p:nvSpPr>
        <p:spPr/>
        <p:txBody>
          <a:bodyPr/>
          <a:lstStyle/>
          <a:p>
            <a:r>
              <a:rPr lang="en-US" dirty="0"/>
              <a:t>Going to disk to “swap in” a page (and possibly “swap out” a page to free up memory) dramatically slows program execution</a:t>
            </a:r>
          </a:p>
          <a:p>
            <a:r>
              <a:rPr lang="en-US" dirty="0"/>
              <a:t>If a RAM access took one SECOND, a disk access would take one DAY</a:t>
            </a:r>
          </a:p>
          <a:p>
            <a:r>
              <a:rPr lang="en-US" dirty="0"/>
              <a:t>A system that has insufficient physical memory needs to swap frequently, resulting in </a:t>
            </a:r>
            <a:r>
              <a:rPr lang="en-US" i="1" dirty="0"/>
              <a:t>thrashing</a:t>
            </a:r>
            <a:r>
              <a:rPr lang="en-US" dirty="0"/>
              <a:t>, a condition in which the system is essentially unable to perform useful work because of constant page swaps.</a:t>
            </a:r>
          </a:p>
        </p:txBody>
      </p:sp>
      <p:sp>
        <p:nvSpPr>
          <p:cNvPr id="4" name="Date Placeholder 3">
            <a:extLst>
              <a:ext uri="{FF2B5EF4-FFF2-40B4-BE49-F238E27FC236}">
                <a16:creationId xmlns:a16="http://schemas.microsoft.com/office/drawing/2014/main" id="{BD75820D-4E5F-864B-9EEA-0BC3CCDEA51D}"/>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497D7EBA-C87F-9849-906A-C54860030B9E}"/>
              </a:ext>
            </a:extLst>
          </p:cNvPr>
          <p:cNvSpPr>
            <a:spLocks noGrp="1"/>
          </p:cNvSpPr>
          <p:nvPr>
            <p:ph type="sldNum" sz="quarter" idx="12"/>
          </p:nvPr>
        </p:nvSpPr>
        <p:spPr/>
        <p:txBody>
          <a:bodyPr/>
          <a:lstStyle/>
          <a:p>
            <a:fld id="{FCFF2910-D1F1-314D-A8F2-476646A55ABA}" type="slidenum">
              <a:rPr lang="en-US" smtClean="0"/>
              <a:pPr/>
              <a:t>50</a:t>
            </a:fld>
            <a:endParaRPr lang="en-US" dirty="0"/>
          </a:p>
        </p:txBody>
      </p:sp>
    </p:spTree>
    <p:extLst>
      <p:ext uri="{BB962C8B-B14F-4D97-AF65-F5344CB8AC3E}">
        <p14:creationId xmlns:p14="http://schemas.microsoft.com/office/powerpoint/2010/main" val="41805983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40F74-A857-E948-9A41-8E0EAD3ACE0D}"/>
              </a:ext>
            </a:extLst>
          </p:cNvPr>
          <p:cNvSpPr>
            <a:spLocks noGrp="1"/>
          </p:cNvSpPr>
          <p:nvPr>
            <p:ph type="title"/>
          </p:nvPr>
        </p:nvSpPr>
        <p:spPr/>
        <p:txBody>
          <a:bodyPr/>
          <a:lstStyle/>
          <a:p>
            <a:r>
              <a:rPr lang="en-US" dirty="0"/>
              <a:t>History:  Job Control Programs</a:t>
            </a:r>
          </a:p>
        </p:txBody>
      </p:sp>
      <p:sp>
        <p:nvSpPr>
          <p:cNvPr id="3" name="Content Placeholder 2">
            <a:extLst>
              <a:ext uri="{FF2B5EF4-FFF2-40B4-BE49-F238E27FC236}">
                <a16:creationId xmlns:a16="http://schemas.microsoft.com/office/drawing/2014/main" id="{668EEFA0-C4C3-B346-849B-F0D625225B68}"/>
              </a:ext>
            </a:extLst>
          </p:cNvPr>
          <p:cNvSpPr>
            <a:spLocks noGrp="1"/>
          </p:cNvSpPr>
          <p:nvPr>
            <p:ph idx="1"/>
          </p:nvPr>
        </p:nvSpPr>
        <p:spPr/>
        <p:txBody>
          <a:bodyPr/>
          <a:lstStyle/>
          <a:p>
            <a:r>
              <a:rPr lang="en-US" dirty="0"/>
              <a:t>This required a small “job control program” to remain </a:t>
            </a:r>
            <a:r>
              <a:rPr lang="en-US" b="1" dirty="0"/>
              <a:t>resident</a:t>
            </a:r>
            <a:r>
              <a:rPr lang="en-US" dirty="0"/>
              <a:t> in memory.</a:t>
            </a:r>
          </a:p>
          <a:p>
            <a:r>
              <a:rPr lang="en-US" dirty="0"/>
              <a:t>This was a tradeoff.  It used (precious) memory, but it made more efficient use of the computer</a:t>
            </a:r>
          </a:p>
          <a:p>
            <a:pPr lvl="1"/>
            <a:r>
              <a:rPr lang="en-US" i="1" dirty="0"/>
              <a:t>Batch</a:t>
            </a:r>
            <a:r>
              <a:rPr lang="en-US" dirty="0"/>
              <a:t> processing</a:t>
            </a:r>
          </a:p>
          <a:p>
            <a:pPr lvl="1"/>
            <a:r>
              <a:rPr lang="en-US" dirty="0"/>
              <a:t>Moved on quickly when programs didn’t work</a:t>
            </a:r>
          </a:p>
          <a:p>
            <a:pPr lvl="1"/>
            <a:r>
              <a:rPr lang="en-US" dirty="0"/>
              <a:t>Did not require the programmer to be present</a:t>
            </a:r>
          </a:p>
          <a:p>
            <a:r>
              <a:rPr lang="en-US" dirty="0"/>
              <a:t>This began a slippery slope</a:t>
            </a:r>
          </a:p>
          <a:p>
            <a:pPr lvl="1"/>
            <a:r>
              <a:rPr lang="en-US" dirty="0"/>
              <a:t>Saving work from programmers by adding functions to the resident job control program.  Programming became simpler, but the control program got bigger.</a:t>
            </a:r>
          </a:p>
        </p:txBody>
      </p:sp>
      <p:sp>
        <p:nvSpPr>
          <p:cNvPr id="4" name="Date Placeholder 3">
            <a:extLst>
              <a:ext uri="{FF2B5EF4-FFF2-40B4-BE49-F238E27FC236}">
                <a16:creationId xmlns:a16="http://schemas.microsoft.com/office/drawing/2014/main" id="{B14D4AE3-2CD4-2842-AF2B-CE2838B8A7A7}"/>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FEAD8967-34CA-DA4E-8AE5-08F41CE4543D}"/>
              </a:ext>
            </a:extLst>
          </p:cNvPr>
          <p:cNvSpPr>
            <a:spLocks noGrp="1"/>
          </p:cNvSpPr>
          <p:nvPr>
            <p:ph type="sldNum" sz="quarter" idx="12"/>
          </p:nvPr>
        </p:nvSpPr>
        <p:spPr/>
        <p:txBody>
          <a:bodyPr/>
          <a:lstStyle/>
          <a:p>
            <a:fld id="{FCFF2910-D1F1-314D-A8F2-476646A55ABA}" type="slidenum">
              <a:rPr lang="en-US" smtClean="0"/>
              <a:pPr/>
              <a:t>6</a:t>
            </a:fld>
            <a:endParaRPr lang="en-US" dirty="0"/>
          </a:p>
        </p:txBody>
      </p:sp>
    </p:spTree>
    <p:extLst>
      <p:ext uri="{BB962C8B-B14F-4D97-AF65-F5344CB8AC3E}">
        <p14:creationId xmlns:p14="http://schemas.microsoft.com/office/powerpoint/2010/main" val="17764546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3AEFF-0F60-3041-AE05-CB85875E9A63}"/>
              </a:ext>
            </a:extLst>
          </p:cNvPr>
          <p:cNvSpPr>
            <a:spLocks noGrp="1"/>
          </p:cNvSpPr>
          <p:nvPr>
            <p:ph type="title"/>
          </p:nvPr>
        </p:nvSpPr>
        <p:spPr/>
        <p:txBody>
          <a:bodyPr/>
          <a:lstStyle/>
          <a:p>
            <a:r>
              <a:rPr lang="en-US" dirty="0"/>
              <a:t>A Typical Job</a:t>
            </a:r>
          </a:p>
        </p:txBody>
      </p:sp>
      <p:sp>
        <p:nvSpPr>
          <p:cNvPr id="3" name="Content Placeholder 2">
            <a:extLst>
              <a:ext uri="{FF2B5EF4-FFF2-40B4-BE49-F238E27FC236}">
                <a16:creationId xmlns:a16="http://schemas.microsoft.com/office/drawing/2014/main" id="{8AB1F17C-9AE6-3F47-BCBF-CA0BD983FA6F}"/>
              </a:ext>
            </a:extLst>
          </p:cNvPr>
          <p:cNvSpPr>
            <a:spLocks noGrp="1"/>
          </p:cNvSpPr>
          <p:nvPr>
            <p:ph idx="1"/>
          </p:nvPr>
        </p:nvSpPr>
        <p:spPr>
          <a:xfrm>
            <a:off x="838200" y="1238996"/>
            <a:ext cx="4721942" cy="4831298"/>
          </a:xfrm>
        </p:spPr>
        <p:txBody>
          <a:bodyPr/>
          <a:lstStyle/>
          <a:p>
            <a:r>
              <a:rPr lang="en-US" dirty="0"/>
              <a:t>A Fortran Compiler</a:t>
            </a:r>
          </a:p>
          <a:p>
            <a:pPr lvl="1"/>
            <a:r>
              <a:rPr lang="en-US" dirty="0"/>
              <a:t>3 ½ boxes of punched cards</a:t>
            </a:r>
          </a:p>
          <a:p>
            <a:pPr lvl="1"/>
            <a:r>
              <a:rPr lang="en-US" dirty="0"/>
              <a:t>Each box = 2000 cards (about ten pounds each)</a:t>
            </a:r>
          </a:p>
          <a:p>
            <a:pPr lvl="1"/>
            <a:r>
              <a:rPr lang="en-US" dirty="0"/>
              <a:t>A 35 pound program!</a:t>
            </a:r>
          </a:p>
        </p:txBody>
      </p:sp>
      <p:sp>
        <p:nvSpPr>
          <p:cNvPr id="4" name="Date Placeholder 3">
            <a:extLst>
              <a:ext uri="{FF2B5EF4-FFF2-40B4-BE49-F238E27FC236}">
                <a16:creationId xmlns:a16="http://schemas.microsoft.com/office/drawing/2014/main" id="{3CB526BD-560F-314B-8E8A-61ACEF50FCF2}"/>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D4FA7EA8-B07C-4A45-B9D8-760BB0DA0042}"/>
              </a:ext>
            </a:extLst>
          </p:cNvPr>
          <p:cNvSpPr>
            <a:spLocks noGrp="1"/>
          </p:cNvSpPr>
          <p:nvPr>
            <p:ph type="sldNum" sz="quarter" idx="12"/>
          </p:nvPr>
        </p:nvSpPr>
        <p:spPr/>
        <p:txBody>
          <a:bodyPr/>
          <a:lstStyle/>
          <a:p>
            <a:fld id="{FCFF2910-D1F1-314D-A8F2-476646A55ABA}" type="slidenum">
              <a:rPr lang="en-US" smtClean="0"/>
              <a:pPr/>
              <a:t>7</a:t>
            </a:fld>
            <a:endParaRPr lang="en-US" dirty="0"/>
          </a:p>
        </p:txBody>
      </p:sp>
      <p:pic>
        <p:nvPicPr>
          <p:cNvPr id="6" name="Picture 5" descr="CardBoxex">
            <a:extLst>
              <a:ext uri="{FF2B5EF4-FFF2-40B4-BE49-F238E27FC236}">
                <a16:creationId xmlns:a16="http://schemas.microsoft.com/office/drawing/2014/main" id="{AA3D8B53-57A9-AB42-9B10-FA2F5570F5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3184" y="1705034"/>
            <a:ext cx="5620616" cy="401143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906028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1121A-EA6B-9846-BF82-8283799271EF}"/>
              </a:ext>
            </a:extLst>
          </p:cNvPr>
          <p:cNvSpPr>
            <a:spLocks noGrp="1"/>
          </p:cNvSpPr>
          <p:nvPr>
            <p:ph type="title"/>
          </p:nvPr>
        </p:nvSpPr>
        <p:spPr/>
        <p:txBody>
          <a:bodyPr/>
          <a:lstStyle/>
          <a:p>
            <a:r>
              <a:rPr lang="en-US" dirty="0"/>
              <a:t>Late 1950s: Recognizable Operating Systems</a:t>
            </a:r>
          </a:p>
        </p:txBody>
      </p:sp>
      <p:sp>
        <p:nvSpPr>
          <p:cNvPr id="3" name="Content Placeholder 2">
            <a:extLst>
              <a:ext uri="{FF2B5EF4-FFF2-40B4-BE49-F238E27FC236}">
                <a16:creationId xmlns:a16="http://schemas.microsoft.com/office/drawing/2014/main" id="{21D0F610-70E3-9C4D-80AF-F40D47B7C3D0}"/>
              </a:ext>
            </a:extLst>
          </p:cNvPr>
          <p:cNvSpPr>
            <a:spLocks noGrp="1"/>
          </p:cNvSpPr>
          <p:nvPr>
            <p:ph idx="1"/>
          </p:nvPr>
        </p:nvSpPr>
        <p:spPr>
          <a:xfrm>
            <a:off x="838200" y="1238996"/>
            <a:ext cx="10515600" cy="4831298"/>
          </a:xfrm>
        </p:spPr>
        <p:txBody>
          <a:bodyPr/>
          <a:lstStyle/>
          <a:p>
            <a:r>
              <a:rPr lang="en-US" dirty="0"/>
              <a:t>IBM 1401  (1959)</a:t>
            </a:r>
          </a:p>
        </p:txBody>
      </p:sp>
      <p:sp>
        <p:nvSpPr>
          <p:cNvPr id="4" name="Date Placeholder 3">
            <a:extLst>
              <a:ext uri="{FF2B5EF4-FFF2-40B4-BE49-F238E27FC236}">
                <a16:creationId xmlns:a16="http://schemas.microsoft.com/office/drawing/2014/main" id="{FFBF8D26-68BF-BF4F-8E3A-E05354190B4D}"/>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82027547-7816-274A-B5B9-90C40477684C}"/>
              </a:ext>
            </a:extLst>
          </p:cNvPr>
          <p:cNvSpPr>
            <a:spLocks noGrp="1"/>
          </p:cNvSpPr>
          <p:nvPr>
            <p:ph type="sldNum" sz="quarter" idx="12"/>
          </p:nvPr>
        </p:nvSpPr>
        <p:spPr>
          <a:xfrm>
            <a:off x="8610600" y="6356350"/>
            <a:ext cx="2743200" cy="365125"/>
          </a:xfrm>
        </p:spPr>
        <p:txBody>
          <a:bodyPr/>
          <a:lstStyle/>
          <a:p>
            <a:fld id="{FCFF2910-D1F1-314D-A8F2-476646A55ABA}" type="slidenum">
              <a:rPr lang="en-US" smtClean="0"/>
              <a:pPr/>
              <a:t>8</a:t>
            </a:fld>
            <a:endParaRPr lang="en-US" dirty="0"/>
          </a:p>
        </p:txBody>
      </p:sp>
      <p:pic>
        <p:nvPicPr>
          <p:cNvPr id="6" name="Picture 4" descr="IBM1401_TapeSystem_Mwhite">
            <a:extLst>
              <a:ext uri="{FF2B5EF4-FFF2-40B4-BE49-F238E27FC236}">
                <a16:creationId xmlns:a16="http://schemas.microsoft.com/office/drawing/2014/main" id="{EAD54500-4741-2A40-AA33-6E3A6C4F7A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83660" y="1932551"/>
            <a:ext cx="8778875" cy="3546475"/>
          </a:xfrm>
          <a:prstGeom prst="rect">
            <a:avLst/>
          </a:prstGeom>
          <a:noFill/>
          <a:extLst>
            <a:ext uri="{909E8E84-426E-40dd-AFC4-6F175D3DCCD1}">
              <a14:hiddenFill xmlns:a14="http://schemas.microsoft.com/office/drawing/2010/main" xmlns="">
                <a:solidFill>
                  <a:srgbClr val="FFFFFF"/>
                </a:solidFill>
              </a14:hiddenFill>
            </a:ext>
          </a:extLst>
        </p:spPr>
      </p:pic>
      <p:grpSp>
        <p:nvGrpSpPr>
          <p:cNvPr id="7" name="Group 6">
            <a:extLst>
              <a:ext uri="{FF2B5EF4-FFF2-40B4-BE49-F238E27FC236}">
                <a16:creationId xmlns:a16="http://schemas.microsoft.com/office/drawing/2014/main" id="{BCCBD5D7-AC0E-C246-9268-FF12F08EE03A}"/>
              </a:ext>
            </a:extLst>
          </p:cNvPr>
          <p:cNvGrpSpPr>
            <a:grpSpLocks/>
          </p:cNvGrpSpPr>
          <p:nvPr/>
        </p:nvGrpSpPr>
        <p:grpSpPr bwMode="auto">
          <a:xfrm>
            <a:off x="1493172" y="4569391"/>
            <a:ext cx="8912225" cy="1377950"/>
            <a:chOff x="58" y="3019"/>
            <a:chExt cx="5614" cy="868"/>
          </a:xfrm>
        </p:grpSpPr>
        <p:sp>
          <p:nvSpPr>
            <p:cNvPr id="8" name="Text Box 7">
              <a:extLst>
                <a:ext uri="{FF2B5EF4-FFF2-40B4-BE49-F238E27FC236}">
                  <a16:creationId xmlns:a16="http://schemas.microsoft.com/office/drawing/2014/main" id="{5724DC1F-591E-3746-BAA9-AE6C32D13BA9}"/>
                </a:ext>
              </a:extLst>
            </p:cNvPr>
            <p:cNvSpPr txBox="1">
              <a:spLocks noChangeArrowheads="1"/>
            </p:cNvSpPr>
            <p:nvPr/>
          </p:nvSpPr>
          <p:spPr bwMode="auto">
            <a:xfrm>
              <a:off x="2707" y="3674"/>
              <a:ext cx="707" cy="213"/>
            </a:xfrm>
            <a:prstGeom prst="rect">
              <a:avLst/>
            </a:prstGeom>
            <a:noFill/>
            <a:ln w="3175">
              <a:solidFill>
                <a:srgbClr val="C00000"/>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ctr"/>
              <a:r>
                <a:rPr lang="en-US" sz="1600" dirty="0"/>
                <a:t>1401 CPU</a:t>
              </a:r>
            </a:p>
          </p:txBody>
        </p:sp>
        <p:sp>
          <p:nvSpPr>
            <p:cNvPr id="9" name="Text Box 8">
              <a:extLst>
                <a:ext uri="{FF2B5EF4-FFF2-40B4-BE49-F238E27FC236}">
                  <a16:creationId xmlns:a16="http://schemas.microsoft.com/office/drawing/2014/main" id="{50C74583-6011-7C4F-BD8D-03BA0E310BFE}"/>
                </a:ext>
              </a:extLst>
            </p:cNvPr>
            <p:cNvSpPr txBox="1">
              <a:spLocks noChangeArrowheads="1"/>
            </p:cNvSpPr>
            <p:nvPr/>
          </p:nvSpPr>
          <p:spPr bwMode="auto">
            <a:xfrm>
              <a:off x="58" y="3674"/>
              <a:ext cx="1494" cy="213"/>
            </a:xfrm>
            <a:prstGeom prst="rect">
              <a:avLst/>
            </a:prstGeom>
            <a:noFill/>
            <a:ln w="3175">
              <a:solidFill>
                <a:srgbClr val="C00000"/>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ctr"/>
              <a:r>
                <a:rPr lang="en-US" sz="1600"/>
                <a:t>1402 Card Read Punch</a:t>
              </a:r>
            </a:p>
          </p:txBody>
        </p:sp>
        <p:sp>
          <p:nvSpPr>
            <p:cNvPr id="10" name="Text Box 9">
              <a:extLst>
                <a:ext uri="{FF2B5EF4-FFF2-40B4-BE49-F238E27FC236}">
                  <a16:creationId xmlns:a16="http://schemas.microsoft.com/office/drawing/2014/main" id="{D932CD34-F7AE-BD41-9C77-DF55823368D2}"/>
                </a:ext>
              </a:extLst>
            </p:cNvPr>
            <p:cNvSpPr txBox="1">
              <a:spLocks noChangeArrowheads="1"/>
            </p:cNvSpPr>
            <p:nvPr/>
          </p:nvSpPr>
          <p:spPr bwMode="auto">
            <a:xfrm>
              <a:off x="4659" y="3672"/>
              <a:ext cx="1013" cy="213"/>
            </a:xfrm>
            <a:prstGeom prst="rect">
              <a:avLst/>
            </a:prstGeom>
            <a:noFill/>
            <a:ln w="3175">
              <a:solidFill>
                <a:srgbClr val="C00000"/>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lgn="ctr"/>
              <a:r>
                <a:rPr lang="en-US" sz="1600" dirty="0"/>
                <a:t>1403 Line Printer</a:t>
              </a:r>
            </a:p>
          </p:txBody>
        </p:sp>
        <p:sp>
          <p:nvSpPr>
            <p:cNvPr id="11" name="Text Box 10">
              <a:extLst>
                <a:ext uri="{FF2B5EF4-FFF2-40B4-BE49-F238E27FC236}">
                  <a16:creationId xmlns:a16="http://schemas.microsoft.com/office/drawing/2014/main" id="{4F31BAE8-70E8-FB4C-8789-39DAED99D6F1}"/>
                </a:ext>
              </a:extLst>
            </p:cNvPr>
            <p:cNvSpPr txBox="1">
              <a:spLocks noChangeArrowheads="1"/>
            </p:cNvSpPr>
            <p:nvPr/>
          </p:nvSpPr>
          <p:spPr bwMode="auto">
            <a:xfrm>
              <a:off x="3584" y="3672"/>
              <a:ext cx="895" cy="213"/>
            </a:xfrm>
            <a:prstGeom prst="rect">
              <a:avLst/>
            </a:prstGeom>
            <a:noFill/>
            <a:ln w="3175">
              <a:solidFill>
                <a:srgbClr val="C00000"/>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lgn="ctr"/>
              <a:r>
                <a:rPr lang="en-US" sz="1600"/>
                <a:t>729 Tape Drive</a:t>
              </a:r>
            </a:p>
          </p:txBody>
        </p:sp>
        <p:sp>
          <p:nvSpPr>
            <p:cNvPr id="12" name="Text Box 11">
              <a:extLst>
                <a:ext uri="{FF2B5EF4-FFF2-40B4-BE49-F238E27FC236}">
                  <a16:creationId xmlns:a16="http://schemas.microsoft.com/office/drawing/2014/main" id="{3DD897FD-8D82-774E-A218-49CBA25EF730}"/>
                </a:ext>
              </a:extLst>
            </p:cNvPr>
            <p:cNvSpPr txBox="1">
              <a:spLocks noChangeArrowheads="1"/>
            </p:cNvSpPr>
            <p:nvPr/>
          </p:nvSpPr>
          <p:spPr bwMode="auto">
            <a:xfrm>
              <a:off x="1670" y="3674"/>
              <a:ext cx="922" cy="213"/>
            </a:xfrm>
            <a:prstGeom prst="rect">
              <a:avLst/>
            </a:prstGeom>
            <a:noFill/>
            <a:ln w="3175">
              <a:solidFill>
                <a:srgbClr val="C00000"/>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ctr"/>
              <a:r>
                <a:rPr lang="en-US" sz="1600" dirty="0"/>
                <a:t>1407 Console</a:t>
              </a:r>
            </a:p>
          </p:txBody>
        </p:sp>
        <p:sp>
          <p:nvSpPr>
            <p:cNvPr id="13" name="Line 12">
              <a:extLst>
                <a:ext uri="{FF2B5EF4-FFF2-40B4-BE49-F238E27FC236}">
                  <a16:creationId xmlns:a16="http://schemas.microsoft.com/office/drawing/2014/main" id="{542F0389-D64A-CD47-AD42-A189022FE556}"/>
                </a:ext>
              </a:extLst>
            </p:cNvPr>
            <p:cNvSpPr>
              <a:spLocks noChangeShapeType="1"/>
            </p:cNvSpPr>
            <p:nvPr/>
          </p:nvSpPr>
          <p:spPr bwMode="auto">
            <a:xfrm flipV="1">
              <a:off x="576" y="3473"/>
              <a:ext cx="0" cy="199"/>
            </a:xfrm>
            <a:prstGeom prst="line">
              <a:avLst/>
            </a:prstGeom>
            <a:noFill/>
            <a:ln w="28575">
              <a:solidFill>
                <a:srgbClr val="C0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4" name="Line 13">
              <a:extLst>
                <a:ext uri="{FF2B5EF4-FFF2-40B4-BE49-F238E27FC236}">
                  <a16:creationId xmlns:a16="http://schemas.microsoft.com/office/drawing/2014/main" id="{4408777A-9358-CD46-9133-256645A975A9}"/>
                </a:ext>
              </a:extLst>
            </p:cNvPr>
            <p:cNvSpPr>
              <a:spLocks noChangeShapeType="1"/>
            </p:cNvSpPr>
            <p:nvPr/>
          </p:nvSpPr>
          <p:spPr bwMode="auto">
            <a:xfrm flipV="1">
              <a:off x="2271" y="3187"/>
              <a:ext cx="0" cy="485"/>
            </a:xfrm>
            <a:prstGeom prst="line">
              <a:avLst/>
            </a:prstGeom>
            <a:noFill/>
            <a:ln w="28575">
              <a:solidFill>
                <a:srgbClr val="C0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5" name="Line 14">
              <a:extLst>
                <a:ext uri="{FF2B5EF4-FFF2-40B4-BE49-F238E27FC236}">
                  <a16:creationId xmlns:a16="http://schemas.microsoft.com/office/drawing/2014/main" id="{D76CD1F9-5BE7-BF4D-ABAD-1164B26C41E7}"/>
                </a:ext>
              </a:extLst>
            </p:cNvPr>
            <p:cNvSpPr>
              <a:spLocks noChangeShapeType="1"/>
            </p:cNvSpPr>
            <p:nvPr/>
          </p:nvSpPr>
          <p:spPr bwMode="auto">
            <a:xfrm flipV="1">
              <a:off x="3220" y="3020"/>
              <a:ext cx="0" cy="652"/>
            </a:xfrm>
            <a:prstGeom prst="line">
              <a:avLst/>
            </a:prstGeom>
            <a:noFill/>
            <a:ln w="28575">
              <a:solidFill>
                <a:srgbClr val="C0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6" name="Line 15">
              <a:extLst>
                <a:ext uri="{FF2B5EF4-FFF2-40B4-BE49-F238E27FC236}">
                  <a16:creationId xmlns:a16="http://schemas.microsoft.com/office/drawing/2014/main" id="{DCFE9F62-B4BD-F345-B56E-599A59CBABB8}"/>
                </a:ext>
              </a:extLst>
            </p:cNvPr>
            <p:cNvSpPr>
              <a:spLocks noChangeShapeType="1"/>
            </p:cNvSpPr>
            <p:nvPr/>
          </p:nvSpPr>
          <p:spPr bwMode="auto">
            <a:xfrm flipV="1">
              <a:off x="4179" y="3019"/>
              <a:ext cx="0" cy="653"/>
            </a:xfrm>
            <a:prstGeom prst="line">
              <a:avLst/>
            </a:prstGeom>
            <a:noFill/>
            <a:ln w="28575">
              <a:solidFill>
                <a:srgbClr val="C0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sp>
          <p:nvSpPr>
            <p:cNvPr id="17" name="Line 16">
              <a:extLst>
                <a:ext uri="{FF2B5EF4-FFF2-40B4-BE49-F238E27FC236}">
                  <a16:creationId xmlns:a16="http://schemas.microsoft.com/office/drawing/2014/main" id="{26C172A6-49CA-3449-8551-F4F74CE645EB}"/>
                </a:ext>
              </a:extLst>
            </p:cNvPr>
            <p:cNvSpPr>
              <a:spLocks noChangeShapeType="1"/>
            </p:cNvSpPr>
            <p:nvPr/>
          </p:nvSpPr>
          <p:spPr bwMode="auto">
            <a:xfrm flipV="1">
              <a:off x="5066" y="3209"/>
              <a:ext cx="0" cy="463"/>
            </a:xfrm>
            <a:prstGeom prst="line">
              <a:avLst/>
            </a:prstGeom>
            <a:noFill/>
            <a:ln w="28575">
              <a:solidFill>
                <a:srgbClr val="C00000"/>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endParaRPr lang="en-US"/>
            </a:p>
          </p:txBody>
        </p:sp>
      </p:grpSp>
    </p:spTree>
    <p:extLst>
      <p:ext uri="{BB962C8B-B14F-4D97-AF65-F5344CB8AC3E}">
        <p14:creationId xmlns:p14="http://schemas.microsoft.com/office/powerpoint/2010/main" val="2162075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E1CC1-7DC0-5F4C-9D06-2F528D2D848D}"/>
              </a:ext>
            </a:extLst>
          </p:cNvPr>
          <p:cNvSpPr>
            <a:spLocks noGrp="1"/>
          </p:cNvSpPr>
          <p:nvPr>
            <p:ph type="title"/>
          </p:nvPr>
        </p:nvSpPr>
        <p:spPr/>
        <p:txBody>
          <a:bodyPr/>
          <a:lstStyle/>
          <a:p>
            <a:r>
              <a:rPr lang="en-US" dirty="0"/>
              <a:t>The IBM 1401: the Model T of Computing</a:t>
            </a:r>
          </a:p>
        </p:txBody>
      </p:sp>
      <p:sp>
        <p:nvSpPr>
          <p:cNvPr id="3" name="Content Placeholder 2">
            <a:extLst>
              <a:ext uri="{FF2B5EF4-FFF2-40B4-BE49-F238E27FC236}">
                <a16:creationId xmlns:a16="http://schemas.microsoft.com/office/drawing/2014/main" id="{C349EEEE-7798-F947-93D9-CEA17DCA892C}"/>
              </a:ext>
            </a:extLst>
          </p:cNvPr>
          <p:cNvSpPr>
            <a:spLocks noGrp="1"/>
          </p:cNvSpPr>
          <p:nvPr>
            <p:ph idx="1"/>
          </p:nvPr>
        </p:nvSpPr>
        <p:spPr/>
        <p:txBody>
          <a:bodyPr/>
          <a:lstStyle/>
          <a:p>
            <a:r>
              <a:rPr lang="en-US" dirty="0"/>
              <a:t>1959-1971</a:t>
            </a:r>
          </a:p>
          <a:p>
            <a:r>
              <a:rPr lang="en-US" dirty="0"/>
              <a:t>Inexpensive</a:t>
            </a:r>
          </a:p>
          <a:p>
            <a:r>
              <a:rPr lang="en-US" dirty="0"/>
              <a:t>Decimal (BCD) Arithmetic</a:t>
            </a:r>
          </a:p>
          <a:p>
            <a:r>
              <a:rPr lang="en-US" dirty="0"/>
              <a:t>High Sales Volume:  over 12,000 sold</a:t>
            </a:r>
          </a:p>
          <a:p>
            <a:pPr lvl="1"/>
            <a:r>
              <a:rPr lang="en-US" dirty="0"/>
              <a:t>By the mid-1960s, almost half the computers in the world were 1401s</a:t>
            </a:r>
          </a:p>
          <a:p>
            <a:r>
              <a:rPr lang="en-US" dirty="0"/>
              <a:t>There is a fully restored and working IBM 1401 at the Computer History Museum in Mountain View</a:t>
            </a:r>
          </a:p>
        </p:txBody>
      </p:sp>
      <p:sp>
        <p:nvSpPr>
          <p:cNvPr id="4" name="Date Placeholder 3">
            <a:extLst>
              <a:ext uri="{FF2B5EF4-FFF2-40B4-BE49-F238E27FC236}">
                <a16:creationId xmlns:a16="http://schemas.microsoft.com/office/drawing/2014/main" id="{2BB34CDE-5AF1-354F-A906-81378E9F02D3}"/>
              </a:ext>
            </a:extLst>
          </p:cNvPr>
          <p:cNvSpPr>
            <a:spLocks noGrp="1"/>
          </p:cNvSpPr>
          <p:nvPr>
            <p:ph type="dt" sz="half" idx="10"/>
          </p:nvPr>
        </p:nvSpPr>
        <p:spPr/>
        <p:txBody>
          <a:bodyPr/>
          <a:lstStyle/>
          <a:p>
            <a:r>
              <a:rPr lang="en-US"/>
              <a:t>CMPE 220</a:t>
            </a:r>
            <a:endParaRPr lang="en-US" dirty="0"/>
          </a:p>
        </p:txBody>
      </p:sp>
      <p:sp>
        <p:nvSpPr>
          <p:cNvPr id="5" name="Slide Number Placeholder 4">
            <a:extLst>
              <a:ext uri="{FF2B5EF4-FFF2-40B4-BE49-F238E27FC236}">
                <a16:creationId xmlns:a16="http://schemas.microsoft.com/office/drawing/2014/main" id="{7E90C815-9049-4B48-9A91-7311042F9EDB}"/>
              </a:ext>
            </a:extLst>
          </p:cNvPr>
          <p:cNvSpPr>
            <a:spLocks noGrp="1"/>
          </p:cNvSpPr>
          <p:nvPr>
            <p:ph type="sldNum" sz="quarter" idx="12"/>
          </p:nvPr>
        </p:nvSpPr>
        <p:spPr/>
        <p:txBody>
          <a:bodyPr/>
          <a:lstStyle/>
          <a:p>
            <a:fld id="{FCFF2910-D1F1-314D-A8F2-476646A55ABA}" type="slidenum">
              <a:rPr lang="en-US" smtClean="0"/>
              <a:pPr/>
              <a:t>9</a:t>
            </a:fld>
            <a:endParaRPr lang="en-US" dirty="0"/>
          </a:p>
        </p:txBody>
      </p:sp>
    </p:spTree>
    <p:extLst>
      <p:ext uri="{BB962C8B-B14F-4D97-AF65-F5344CB8AC3E}">
        <p14:creationId xmlns:p14="http://schemas.microsoft.com/office/powerpoint/2010/main" val="28778555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19689</TotalTime>
  <Words>3288</Words>
  <Application>Microsoft Macintosh PowerPoint</Application>
  <PresentationFormat>Widescreen</PresentationFormat>
  <Paragraphs>527</Paragraphs>
  <Slides>50</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50</vt:i4>
      </vt:variant>
    </vt:vector>
  </HeadingPairs>
  <TitlesOfParts>
    <vt:vector size="54" baseType="lpstr">
      <vt:lpstr>Arial</vt:lpstr>
      <vt:lpstr>Calibri</vt:lpstr>
      <vt:lpstr>Calibri Light</vt:lpstr>
      <vt:lpstr>Office Theme</vt:lpstr>
      <vt:lpstr>CMPE 220 </vt:lpstr>
      <vt:lpstr>What is an Operating System?</vt:lpstr>
      <vt:lpstr>What is an Operating System?</vt:lpstr>
      <vt:lpstr>History</vt:lpstr>
      <vt:lpstr>History: Job Control Languages (JCL)</vt:lpstr>
      <vt:lpstr>History:  Job Control Programs</vt:lpstr>
      <vt:lpstr>A Typical Job</vt:lpstr>
      <vt:lpstr>Late 1950s: Recognizable Operating Systems</vt:lpstr>
      <vt:lpstr>The IBM 1401: the Model T of Computing</vt:lpstr>
      <vt:lpstr>Interested in Early IBM History?</vt:lpstr>
      <vt:lpstr>Building Software</vt:lpstr>
      <vt:lpstr>Building Software: 1950s</vt:lpstr>
      <vt:lpstr>What Does a Modern Operating System Do?</vt:lpstr>
      <vt:lpstr>(1) Process Management</vt:lpstr>
      <vt:lpstr>Processes – Mac OS:  Activity Monitor</vt:lpstr>
      <vt:lpstr>Processes – POSIX: ps –axl command</vt:lpstr>
      <vt:lpstr>How Processes Are Created</vt:lpstr>
      <vt:lpstr>Fork() and Exec()</vt:lpstr>
      <vt:lpstr>Fork() and Exec()</vt:lpstr>
      <vt:lpstr>How Processes are Terminated</vt:lpstr>
      <vt:lpstr>Interrupts</vt:lpstr>
      <vt:lpstr>What an Interrupt Does</vt:lpstr>
      <vt:lpstr>Saving the Process State</vt:lpstr>
      <vt:lpstr>Contents of a Process Control Block (PCB)</vt:lpstr>
      <vt:lpstr>Process Scheduling</vt:lpstr>
      <vt:lpstr>Scheduling Algorithms</vt:lpstr>
      <vt:lpstr>Switching Processes</vt:lpstr>
      <vt:lpstr>Process Switching and I/O</vt:lpstr>
      <vt:lpstr>What Happens When a Program Initiates I/O</vt:lpstr>
      <vt:lpstr>When an I/O Operation Completes</vt:lpstr>
      <vt:lpstr>Returning Control to the I/O Caller</vt:lpstr>
      <vt:lpstr>I/O Processing</vt:lpstr>
      <vt:lpstr>Process Synchronization and Communication</vt:lpstr>
      <vt:lpstr>I/O Processing</vt:lpstr>
      <vt:lpstr>(2) Input / Output (I/O) Management</vt:lpstr>
      <vt:lpstr>Adding a Primitive I/O Subsystem</vt:lpstr>
      <vt:lpstr>A Modern I/O Subsystem</vt:lpstr>
      <vt:lpstr>A Modern I/O Subsystem - Continued</vt:lpstr>
      <vt:lpstr>(3) Memory Management</vt:lpstr>
      <vt:lpstr>Partitioned Memory</vt:lpstr>
      <vt:lpstr>Partitions</vt:lpstr>
      <vt:lpstr>Memory Fragmentation</vt:lpstr>
      <vt:lpstr>Memory Fragmentation – Dynamic Relocation</vt:lpstr>
      <vt:lpstr>Memory Protection</vt:lpstr>
      <vt:lpstr>Getting Fancy – Modern MMUs</vt:lpstr>
      <vt:lpstr>Virtual Memory</vt:lpstr>
      <vt:lpstr>Virtual Memory Mapping</vt:lpstr>
      <vt:lpstr>Virtual Memory Mapping</vt:lpstr>
      <vt:lpstr>Choosing the Page to Swap Out</vt:lpstr>
      <vt:lpstr>Why the Algorithm is Important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CMPE 220 </dc:title>
  <dc:creator>Robert Nicholson</dc:creator>
  <cp:lastModifiedBy>Robert Nicholson</cp:lastModifiedBy>
  <cp:revision>805</cp:revision>
  <dcterms:created xsi:type="dcterms:W3CDTF">2020-02-13T00:20:36Z</dcterms:created>
  <dcterms:modified xsi:type="dcterms:W3CDTF">2023-03-01T19:17:29Z</dcterms:modified>
</cp:coreProperties>
</file>

<file path=docProps/thumbnail.jpeg>
</file>